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96" r:id="rId3"/>
    <p:sldId id="258" r:id="rId4"/>
    <p:sldId id="259" r:id="rId5"/>
    <p:sldId id="297" r:id="rId6"/>
    <p:sldId id="260" r:id="rId7"/>
    <p:sldId id="268" r:id="rId8"/>
    <p:sldId id="283" r:id="rId9"/>
    <p:sldId id="269" r:id="rId10"/>
    <p:sldId id="271" r:id="rId11"/>
    <p:sldId id="272" r:id="rId12"/>
    <p:sldId id="286" r:id="rId13"/>
    <p:sldId id="290" r:id="rId14"/>
    <p:sldId id="291" r:id="rId15"/>
    <p:sldId id="287" r:id="rId16"/>
    <p:sldId id="288" r:id="rId17"/>
    <p:sldId id="289" r:id="rId18"/>
    <p:sldId id="292" r:id="rId19"/>
    <p:sldId id="293" r:id="rId20"/>
    <p:sldId id="298" r:id="rId21"/>
    <p:sldId id="299" r:id="rId22"/>
    <p:sldId id="301" r:id="rId23"/>
    <p:sldId id="302" r:id="rId24"/>
    <p:sldId id="303" r:id="rId25"/>
    <p:sldId id="304" r:id="rId26"/>
    <p:sldId id="305" r:id="rId27"/>
    <p:sldId id="306" r:id="rId28"/>
    <p:sldId id="28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932"/>
    <p:restoredTop sz="64050"/>
  </p:normalViewPr>
  <p:slideViewPr>
    <p:cSldViewPr snapToGrid="0" snapToObjects="1">
      <p:cViewPr varScale="1">
        <p:scale>
          <a:sx n="61" d="100"/>
          <a:sy n="61" d="100"/>
        </p:scale>
        <p:origin x="216"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7B5B8B-D12D-4428-9C8B-1EECA34A1CA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85322E2-3199-444C-82DF-50D89CB0D6FA}">
      <dgm:prSet/>
      <dgm:spPr>
        <a:solidFill>
          <a:schemeClr val="accent1">
            <a:hueOff val="0"/>
            <a:satOff val="0"/>
            <a:lumOff val="0"/>
          </a:schemeClr>
        </a:solidFill>
      </dgm:spPr>
      <dgm:t>
        <a:bodyPr/>
        <a:lstStyle/>
        <a:p>
          <a:r>
            <a:rPr lang="en-US" dirty="0"/>
            <a:t>Summary of instrumental temperature and precipitation data from 1895</a:t>
          </a:r>
        </a:p>
      </dgm:t>
    </dgm:pt>
    <dgm:pt modelId="{8E5F5C19-9E0C-4804-98B8-09B27574180B}" type="parTrans" cxnId="{46D5492F-7524-457B-B31E-9E00B7BB7EA5}">
      <dgm:prSet/>
      <dgm:spPr/>
      <dgm:t>
        <a:bodyPr/>
        <a:lstStyle/>
        <a:p>
          <a:endParaRPr lang="en-US"/>
        </a:p>
      </dgm:t>
    </dgm:pt>
    <dgm:pt modelId="{109EC85D-787A-4A17-9963-18EA0B94C8B1}" type="sibTrans" cxnId="{46D5492F-7524-457B-B31E-9E00B7BB7EA5}">
      <dgm:prSet/>
      <dgm:spPr/>
      <dgm:t>
        <a:bodyPr/>
        <a:lstStyle/>
        <a:p>
          <a:endParaRPr lang="en-US"/>
        </a:p>
      </dgm:t>
    </dgm:pt>
    <dgm:pt modelId="{63D4975A-1A10-4C66-A2E4-8FC3AB7BAC13}">
      <dgm:prSet/>
      <dgm:spPr/>
      <dgm:t>
        <a:bodyPr/>
        <a:lstStyle/>
        <a:p>
          <a:r>
            <a:rPr lang="en-US" dirty="0"/>
            <a:t>Current climate trends: warming trends in the last 30 years.</a:t>
          </a:r>
        </a:p>
      </dgm:t>
    </dgm:pt>
    <dgm:pt modelId="{E1417C78-D41B-418D-817B-240797FC38C4}" type="parTrans" cxnId="{87968FDE-2074-4B87-BFAB-4F7964F2D3FC}">
      <dgm:prSet/>
      <dgm:spPr/>
      <dgm:t>
        <a:bodyPr/>
        <a:lstStyle/>
        <a:p>
          <a:endParaRPr lang="en-US"/>
        </a:p>
      </dgm:t>
    </dgm:pt>
    <dgm:pt modelId="{3C545A59-6CE3-49AE-85DF-AA25BA9D801A}" type="sibTrans" cxnId="{87968FDE-2074-4B87-BFAB-4F7964F2D3FC}">
      <dgm:prSet/>
      <dgm:spPr/>
      <dgm:t>
        <a:bodyPr/>
        <a:lstStyle/>
        <a:p>
          <a:endParaRPr lang="en-US"/>
        </a:p>
      </dgm:t>
    </dgm:pt>
    <dgm:pt modelId="{91E42EA1-8B84-4D91-8DEB-CC8C80164D44}">
      <dgm:prSet/>
      <dgm:spPr/>
      <dgm:t>
        <a:bodyPr/>
        <a:lstStyle/>
        <a:p>
          <a:r>
            <a:rPr lang="en-US"/>
            <a:t>Projections of climate change at a regional (or slightly sub-regional) scale.</a:t>
          </a:r>
        </a:p>
      </dgm:t>
    </dgm:pt>
    <dgm:pt modelId="{C0CEA330-8253-4879-9B55-A31F9E9EEBE8}" type="parTrans" cxnId="{E33F7350-9921-4377-97F3-91D817F06AF1}">
      <dgm:prSet/>
      <dgm:spPr/>
      <dgm:t>
        <a:bodyPr/>
        <a:lstStyle/>
        <a:p>
          <a:endParaRPr lang="en-US"/>
        </a:p>
      </dgm:t>
    </dgm:pt>
    <dgm:pt modelId="{DA1A9138-37A1-41F0-A11F-F03E0E97E88A}" type="sibTrans" cxnId="{E33F7350-9921-4377-97F3-91D817F06AF1}">
      <dgm:prSet/>
      <dgm:spPr/>
      <dgm:t>
        <a:bodyPr/>
        <a:lstStyle/>
        <a:p>
          <a:endParaRPr lang="en-US"/>
        </a:p>
      </dgm:t>
    </dgm:pt>
    <dgm:pt modelId="{65C7F841-795A-4805-AFCA-3A34714BF324}">
      <dgm:prSet/>
      <dgm:spPr/>
      <dgm:t>
        <a:bodyPr/>
        <a:lstStyle/>
        <a:p>
          <a:r>
            <a:rPr lang="en-US"/>
            <a:t>Summary of general, but likely, regional climate impacts</a:t>
          </a:r>
        </a:p>
      </dgm:t>
    </dgm:pt>
    <dgm:pt modelId="{13A32E27-5B49-439F-A989-DFEAA3106678}" type="parTrans" cxnId="{219F2145-1C7E-449E-8B41-1223875760B6}">
      <dgm:prSet/>
      <dgm:spPr/>
      <dgm:t>
        <a:bodyPr/>
        <a:lstStyle/>
        <a:p>
          <a:endParaRPr lang="en-US"/>
        </a:p>
      </dgm:t>
    </dgm:pt>
    <dgm:pt modelId="{C5EC9996-8330-499F-BA49-E4160BFC30E3}" type="sibTrans" cxnId="{219F2145-1C7E-449E-8B41-1223875760B6}">
      <dgm:prSet/>
      <dgm:spPr/>
      <dgm:t>
        <a:bodyPr/>
        <a:lstStyle/>
        <a:p>
          <a:endParaRPr lang="en-US"/>
        </a:p>
      </dgm:t>
    </dgm:pt>
    <dgm:pt modelId="{F610BCC7-EB36-46AA-A89D-FDD483FA754F}">
      <dgm:prSet/>
      <dgm:spPr/>
      <dgm:t>
        <a:bodyPr/>
        <a:lstStyle/>
        <a:p>
          <a:r>
            <a:rPr lang="en-US"/>
            <a:t>Examples of possible adaptation strategies</a:t>
          </a:r>
        </a:p>
      </dgm:t>
    </dgm:pt>
    <dgm:pt modelId="{EDE84EF3-7C6E-46BB-B78A-732BE18AB1F7}" type="parTrans" cxnId="{0AB50BDB-13F0-4A11-B148-87A55B84FCD5}">
      <dgm:prSet/>
      <dgm:spPr/>
      <dgm:t>
        <a:bodyPr/>
        <a:lstStyle/>
        <a:p>
          <a:endParaRPr lang="en-US"/>
        </a:p>
      </dgm:t>
    </dgm:pt>
    <dgm:pt modelId="{9B511AD9-AD19-4CF1-9468-44A5B1A3DFB0}" type="sibTrans" cxnId="{0AB50BDB-13F0-4A11-B148-87A55B84FCD5}">
      <dgm:prSet/>
      <dgm:spPr/>
      <dgm:t>
        <a:bodyPr/>
        <a:lstStyle/>
        <a:p>
          <a:endParaRPr lang="en-US"/>
        </a:p>
      </dgm:t>
    </dgm:pt>
    <dgm:pt modelId="{6EB95F92-58ED-2346-85D6-996CCDFEFD78}">
      <dgm:prSet/>
      <dgm:spPr/>
      <dgm:t>
        <a:bodyPr/>
        <a:lstStyle/>
        <a:p>
          <a:r>
            <a:rPr lang="en-US" dirty="0"/>
            <a:t>Explanations of key climate phenomenon</a:t>
          </a:r>
        </a:p>
      </dgm:t>
    </dgm:pt>
    <dgm:pt modelId="{D27EE075-6D10-4041-9EC3-AB91FB81A84A}" type="parTrans" cxnId="{37E6B657-6B6E-1546-AF7A-18CFE0D77B23}">
      <dgm:prSet/>
      <dgm:spPr/>
      <dgm:t>
        <a:bodyPr/>
        <a:lstStyle/>
        <a:p>
          <a:endParaRPr lang="en-US"/>
        </a:p>
      </dgm:t>
    </dgm:pt>
    <dgm:pt modelId="{2B9DA654-A477-9746-9DE1-D92DFC71923B}" type="sibTrans" cxnId="{37E6B657-6B6E-1546-AF7A-18CFE0D77B23}">
      <dgm:prSet/>
      <dgm:spPr/>
      <dgm:t>
        <a:bodyPr/>
        <a:lstStyle/>
        <a:p>
          <a:endParaRPr lang="en-US"/>
        </a:p>
      </dgm:t>
    </dgm:pt>
    <dgm:pt modelId="{AA79A628-9DDD-457E-A0EB-E82718B0FD27}" type="pres">
      <dgm:prSet presAssocID="{9B7B5B8B-D12D-4428-9C8B-1EECA34A1CAE}" presName="linear" presStyleCnt="0">
        <dgm:presLayoutVars>
          <dgm:animLvl val="lvl"/>
          <dgm:resizeHandles val="exact"/>
        </dgm:presLayoutVars>
      </dgm:prSet>
      <dgm:spPr/>
    </dgm:pt>
    <dgm:pt modelId="{6ECA23CB-F1FD-4AE8-9B22-80E6BDF7FF31}" type="pres">
      <dgm:prSet presAssocID="{385322E2-3199-444C-82DF-50D89CB0D6FA}" presName="parentText" presStyleLbl="node1" presStyleIdx="0" presStyleCnt="6">
        <dgm:presLayoutVars>
          <dgm:chMax val="0"/>
          <dgm:bulletEnabled val="1"/>
        </dgm:presLayoutVars>
      </dgm:prSet>
      <dgm:spPr/>
    </dgm:pt>
    <dgm:pt modelId="{047FC88D-84B4-4304-8615-D41632D769AC}" type="pres">
      <dgm:prSet presAssocID="{109EC85D-787A-4A17-9963-18EA0B94C8B1}" presName="spacer" presStyleCnt="0"/>
      <dgm:spPr/>
    </dgm:pt>
    <dgm:pt modelId="{3C399222-4653-7241-86B9-604C5568C72D}" type="pres">
      <dgm:prSet presAssocID="{6EB95F92-58ED-2346-85D6-996CCDFEFD78}" presName="parentText" presStyleLbl="node1" presStyleIdx="1" presStyleCnt="6">
        <dgm:presLayoutVars>
          <dgm:chMax val="0"/>
          <dgm:bulletEnabled val="1"/>
        </dgm:presLayoutVars>
      </dgm:prSet>
      <dgm:spPr/>
    </dgm:pt>
    <dgm:pt modelId="{43A0F2A2-E5AB-AB4A-A2AB-59BD9C7F5E00}" type="pres">
      <dgm:prSet presAssocID="{2B9DA654-A477-9746-9DE1-D92DFC71923B}" presName="spacer" presStyleCnt="0"/>
      <dgm:spPr/>
    </dgm:pt>
    <dgm:pt modelId="{BEA98A74-931C-436D-84A4-D06E4176CAFB}" type="pres">
      <dgm:prSet presAssocID="{63D4975A-1A10-4C66-A2E4-8FC3AB7BAC13}" presName="parentText" presStyleLbl="node1" presStyleIdx="2" presStyleCnt="6">
        <dgm:presLayoutVars>
          <dgm:chMax val="0"/>
          <dgm:bulletEnabled val="1"/>
        </dgm:presLayoutVars>
      </dgm:prSet>
      <dgm:spPr/>
    </dgm:pt>
    <dgm:pt modelId="{8BB31CFF-7F4E-4EA5-A7E0-8DE2D92D3C56}" type="pres">
      <dgm:prSet presAssocID="{3C545A59-6CE3-49AE-85DF-AA25BA9D801A}" presName="spacer" presStyleCnt="0"/>
      <dgm:spPr/>
    </dgm:pt>
    <dgm:pt modelId="{B5679693-7F48-4ED5-AAEB-B76DAE79A863}" type="pres">
      <dgm:prSet presAssocID="{91E42EA1-8B84-4D91-8DEB-CC8C80164D44}" presName="parentText" presStyleLbl="node1" presStyleIdx="3" presStyleCnt="6">
        <dgm:presLayoutVars>
          <dgm:chMax val="0"/>
          <dgm:bulletEnabled val="1"/>
        </dgm:presLayoutVars>
      </dgm:prSet>
      <dgm:spPr/>
    </dgm:pt>
    <dgm:pt modelId="{311D8C17-1724-4060-8C56-48B09B2A0DD2}" type="pres">
      <dgm:prSet presAssocID="{DA1A9138-37A1-41F0-A11F-F03E0E97E88A}" presName="spacer" presStyleCnt="0"/>
      <dgm:spPr/>
    </dgm:pt>
    <dgm:pt modelId="{0EF10A87-1611-4350-9D7D-950C6494031C}" type="pres">
      <dgm:prSet presAssocID="{65C7F841-795A-4805-AFCA-3A34714BF324}" presName="parentText" presStyleLbl="node1" presStyleIdx="4" presStyleCnt="6">
        <dgm:presLayoutVars>
          <dgm:chMax val="0"/>
          <dgm:bulletEnabled val="1"/>
        </dgm:presLayoutVars>
      </dgm:prSet>
      <dgm:spPr/>
    </dgm:pt>
    <dgm:pt modelId="{F3721D40-1943-4EDD-9D81-7223B1064C80}" type="pres">
      <dgm:prSet presAssocID="{C5EC9996-8330-499F-BA49-E4160BFC30E3}" presName="spacer" presStyleCnt="0"/>
      <dgm:spPr/>
    </dgm:pt>
    <dgm:pt modelId="{4BA2A47B-4BAE-4C03-8EB2-2D907D72B46E}" type="pres">
      <dgm:prSet presAssocID="{F610BCC7-EB36-46AA-A89D-FDD483FA754F}" presName="parentText" presStyleLbl="node1" presStyleIdx="5" presStyleCnt="6">
        <dgm:presLayoutVars>
          <dgm:chMax val="0"/>
          <dgm:bulletEnabled val="1"/>
        </dgm:presLayoutVars>
      </dgm:prSet>
      <dgm:spPr/>
    </dgm:pt>
  </dgm:ptLst>
  <dgm:cxnLst>
    <dgm:cxn modelId="{46D5492F-7524-457B-B31E-9E00B7BB7EA5}" srcId="{9B7B5B8B-D12D-4428-9C8B-1EECA34A1CAE}" destId="{385322E2-3199-444C-82DF-50D89CB0D6FA}" srcOrd="0" destOrd="0" parTransId="{8E5F5C19-9E0C-4804-98B8-09B27574180B}" sibTransId="{109EC85D-787A-4A17-9963-18EA0B94C8B1}"/>
    <dgm:cxn modelId="{219F2145-1C7E-449E-8B41-1223875760B6}" srcId="{9B7B5B8B-D12D-4428-9C8B-1EECA34A1CAE}" destId="{65C7F841-795A-4805-AFCA-3A34714BF324}" srcOrd="4" destOrd="0" parTransId="{13A32E27-5B49-439F-A989-DFEAA3106678}" sibTransId="{C5EC9996-8330-499F-BA49-E4160BFC30E3}"/>
    <dgm:cxn modelId="{3924954D-1345-47E1-ABDD-3B1E8D14572D}" type="presOf" srcId="{9B7B5B8B-D12D-4428-9C8B-1EECA34A1CAE}" destId="{AA79A628-9DDD-457E-A0EB-E82718B0FD27}" srcOrd="0" destOrd="0" presId="urn:microsoft.com/office/officeart/2005/8/layout/vList2"/>
    <dgm:cxn modelId="{E33F7350-9921-4377-97F3-91D817F06AF1}" srcId="{9B7B5B8B-D12D-4428-9C8B-1EECA34A1CAE}" destId="{91E42EA1-8B84-4D91-8DEB-CC8C80164D44}" srcOrd="3" destOrd="0" parTransId="{C0CEA330-8253-4879-9B55-A31F9E9EEBE8}" sibTransId="{DA1A9138-37A1-41F0-A11F-F03E0E97E88A}"/>
    <dgm:cxn modelId="{37E6B657-6B6E-1546-AF7A-18CFE0D77B23}" srcId="{9B7B5B8B-D12D-4428-9C8B-1EECA34A1CAE}" destId="{6EB95F92-58ED-2346-85D6-996CCDFEFD78}" srcOrd="1" destOrd="0" parTransId="{D27EE075-6D10-4041-9EC3-AB91FB81A84A}" sibTransId="{2B9DA654-A477-9746-9DE1-D92DFC71923B}"/>
    <dgm:cxn modelId="{FE305B5F-4B28-4CE6-B064-BE9688B90F37}" type="presOf" srcId="{63D4975A-1A10-4C66-A2E4-8FC3AB7BAC13}" destId="{BEA98A74-931C-436D-84A4-D06E4176CAFB}" srcOrd="0" destOrd="0" presId="urn:microsoft.com/office/officeart/2005/8/layout/vList2"/>
    <dgm:cxn modelId="{35EAB771-E70B-4CB3-AF5D-9A3D54D01A31}" type="presOf" srcId="{91E42EA1-8B84-4D91-8DEB-CC8C80164D44}" destId="{B5679693-7F48-4ED5-AAEB-B76DAE79A863}" srcOrd="0" destOrd="0" presId="urn:microsoft.com/office/officeart/2005/8/layout/vList2"/>
    <dgm:cxn modelId="{086D5384-5198-DA46-8C77-18FF22E3EB42}" type="presOf" srcId="{6EB95F92-58ED-2346-85D6-996CCDFEFD78}" destId="{3C399222-4653-7241-86B9-604C5568C72D}" srcOrd="0" destOrd="0" presId="urn:microsoft.com/office/officeart/2005/8/layout/vList2"/>
    <dgm:cxn modelId="{29E77897-51EC-4228-BC55-C44187D089F1}" type="presOf" srcId="{65C7F841-795A-4805-AFCA-3A34714BF324}" destId="{0EF10A87-1611-4350-9D7D-950C6494031C}" srcOrd="0" destOrd="0" presId="urn:microsoft.com/office/officeart/2005/8/layout/vList2"/>
    <dgm:cxn modelId="{7C1EECA4-17FE-46A8-9E7C-2BA408219447}" type="presOf" srcId="{385322E2-3199-444C-82DF-50D89CB0D6FA}" destId="{6ECA23CB-F1FD-4AE8-9B22-80E6BDF7FF31}" srcOrd="0" destOrd="0" presId="urn:microsoft.com/office/officeart/2005/8/layout/vList2"/>
    <dgm:cxn modelId="{0AB50BDB-13F0-4A11-B148-87A55B84FCD5}" srcId="{9B7B5B8B-D12D-4428-9C8B-1EECA34A1CAE}" destId="{F610BCC7-EB36-46AA-A89D-FDD483FA754F}" srcOrd="5" destOrd="0" parTransId="{EDE84EF3-7C6E-46BB-B78A-732BE18AB1F7}" sibTransId="{9B511AD9-AD19-4CF1-9468-44A5B1A3DFB0}"/>
    <dgm:cxn modelId="{87968FDE-2074-4B87-BFAB-4F7964F2D3FC}" srcId="{9B7B5B8B-D12D-4428-9C8B-1EECA34A1CAE}" destId="{63D4975A-1A10-4C66-A2E4-8FC3AB7BAC13}" srcOrd="2" destOrd="0" parTransId="{E1417C78-D41B-418D-817B-240797FC38C4}" sibTransId="{3C545A59-6CE3-49AE-85DF-AA25BA9D801A}"/>
    <dgm:cxn modelId="{483E3DEB-140F-4E79-9F3B-D2A62913D978}" type="presOf" srcId="{F610BCC7-EB36-46AA-A89D-FDD483FA754F}" destId="{4BA2A47B-4BAE-4C03-8EB2-2D907D72B46E}" srcOrd="0" destOrd="0" presId="urn:microsoft.com/office/officeart/2005/8/layout/vList2"/>
    <dgm:cxn modelId="{0CD05631-8059-4640-AEF9-E26D9582A83B}" type="presParOf" srcId="{AA79A628-9DDD-457E-A0EB-E82718B0FD27}" destId="{6ECA23CB-F1FD-4AE8-9B22-80E6BDF7FF31}" srcOrd="0" destOrd="0" presId="urn:microsoft.com/office/officeart/2005/8/layout/vList2"/>
    <dgm:cxn modelId="{67878C3D-50D2-443E-AAA8-EDA280058CD5}" type="presParOf" srcId="{AA79A628-9DDD-457E-A0EB-E82718B0FD27}" destId="{047FC88D-84B4-4304-8615-D41632D769AC}" srcOrd="1" destOrd="0" presId="urn:microsoft.com/office/officeart/2005/8/layout/vList2"/>
    <dgm:cxn modelId="{9CE3C5FE-4EC2-6240-80D3-D8FBC06274F3}" type="presParOf" srcId="{AA79A628-9DDD-457E-A0EB-E82718B0FD27}" destId="{3C399222-4653-7241-86B9-604C5568C72D}" srcOrd="2" destOrd="0" presId="urn:microsoft.com/office/officeart/2005/8/layout/vList2"/>
    <dgm:cxn modelId="{964BDCBB-37EA-C548-8783-0A32B8281EAF}" type="presParOf" srcId="{AA79A628-9DDD-457E-A0EB-E82718B0FD27}" destId="{43A0F2A2-E5AB-AB4A-A2AB-59BD9C7F5E00}" srcOrd="3" destOrd="0" presId="urn:microsoft.com/office/officeart/2005/8/layout/vList2"/>
    <dgm:cxn modelId="{E9F11124-83EE-40EF-AEF1-CD8F14AFE501}" type="presParOf" srcId="{AA79A628-9DDD-457E-A0EB-E82718B0FD27}" destId="{BEA98A74-931C-436D-84A4-D06E4176CAFB}" srcOrd="4" destOrd="0" presId="urn:microsoft.com/office/officeart/2005/8/layout/vList2"/>
    <dgm:cxn modelId="{302D8B32-704F-4C28-8A45-67AEC1CDBAC8}" type="presParOf" srcId="{AA79A628-9DDD-457E-A0EB-E82718B0FD27}" destId="{8BB31CFF-7F4E-4EA5-A7E0-8DE2D92D3C56}" srcOrd="5" destOrd="0" presId="urn:microsoft.com/office/officeart/2005/8/layout/vList2"/>
    <dgm:cxn modelId="{427F6207-FE9E-4030-ADAB-AA647F509FEC}" type="presParOf" srcId="{AA79A628-9DDD-457E-A0EB-E82718B0FD27}" destId="{B5679693-7F48-4ED5-AAEB-B76DAE79A863}" srcOrd="6" destOrd="0" presId="urn:microsoft.com/office/officeart/2005/8/layout/vList2"/>
    <dgm:cxn modelId="{7A318210-5B68-4CC6-8330-FDB4CC0D28AE}" type="presParOf" srcId="{AA79A628-9DDD-457E-A0EB-E82718B0FD27}" destId="{311D8C17-1724-4060-8C56-48B09B2A0DD2}" srcOrd="7" destOrd="0" presId="urn:microsoft.com/office/officeart/2005/8/layout/vList2"/>
    <dgm:cxn modelId="{A0052E69-4BB6-48DA-99C7-74DEDF1754FB}" type="presParOf" srcId="{AA79A628-9DDD-457E-A0EB-E82718B0FD27}" destId="{0EF10A87-1611-4350-9D7D-950C6494031C}" srcOrd="8" destOrd="0" presId="urn:microsoft.com/office/officeart/2005/8/layout/vList2"/>
    <dgm:cxn modelId="{FC77E9F8-D73F-4AB0-81DF-8DE4360C7899}" type="presParOf" srcId="{AA79A628-9DDD-457E-A0EB-E82718B0FD27}" destId="{F3721D40-1943-4EDD-9D81-7223B1064C80}" srcOrd="9" destOrd="0" presId="urn:microsoft.com/office/officeart/2005/8/layout/vList2"/>
    <dgm:cxn modelId="{A32DA286-4F7E-4486-9101-1CDEE6BA7C26}" type="presParOf" srcId="{AA79A628-9DDD-457E-A0EB-E82718B0FD27}" destId="{4BA2A47B-4BAE-4C03-8EB2-2D907D72B46E}"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A23CB-F1FD-4AE8-9B22-80E6BDF7FF31}">
      <dsp:nvSpPr>
        <dsp:cNvPr id="0" name=""/>
        <dsp:cNvSpPr/>
      </dsp:nvSpPr>
      <dsp:spPr>
        <a:xfrm>
          <a:off x="0" y="117638"/>
          <a:ext cx="10314482" cy="623610"/>
        </a:xfrm>
        <a:prstGeom prst="roundRect">
          <a:avLst/>
        </a:prstGeom>
        <a:solidFill>
          <a:schemeClr val="accent1">
            <a:hueOff val="0"/>
            <a:satOff val="0"/>
            <a:lum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Summary of instrumental temperature and precipitation data from 1895</a:t>
          </a:r>
        </a:p>
      </dsp:txBody>
      <dsp:txXfrm>
        <a:off x="30442" y="148080"/>
        <a:ext cx="10253598" cy="562726"/>
      </dsp:txXfrm>
    </dsp:sp>
    <dsp:sp modelId="{3C399222-4653-7241-86B9-604C5568C72D}">
      <dsp:nvSpPr>
        <dsp:cNvPr id="0" name=""/>
        <dsp:cNvSpPr/>
      </dsp:nvSpPr>
      <dsp:spPr>
        <a:xfrm>
          <a:off x="0" y="816129"/>
          <a:ext cx="10314482"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Explanations of key climate phenomenon</a:t>
          </a:r>
        </a:p>
      </dsp:txBody>
      <dsp:txXfrm>
        <a:off x="30442" y="846571"/>
        <a:ext cx="10253598" cy="562726"/>
      </dsp:txXfrm>
    </dsp:sp>
    <dsp:sp modelId="{BEA98A74-931C-436D-84A4-D06E4176CAFB}">
      <dsp:nvSpPr>
        <dsp:cNvPr id="0" name=""/>
        <dsp:cNvSpPr/>
      </dsp:nvSpPr>
      <dsp:spPr>
        <a:xfrm>
          <a:off x="0" y="1514619"/>
          <a:ext cx="10314482"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Current climate trends: warming trends in the last 30 years.</a:t>
          </a:r>
        </a:p>
      </dsp:txBody>
      <dsp:txXfrm>
        <a:off x="30442" y="1545061"/>
        <a:ext cx="10253598" cy="562726"/>
      </dsp:txXfrm>
    </dsp:sp>
    <dsp:sp modelId="{B5679693-7F48-4ED5-AAEB-B76DAE79A863}">
      <dsp:nvSpPr>
        <dsp:cNvPr id="0" name=""/>
        <dsp:cNvSpPr/>
      </dsp:nvSpPr>
      <dsp:spPr>
        <a:xfrm>
          <a:off x="0" y="2213109"/>
          <a:ext cx="10314482"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Projections of climate change at a regional (or slightly sub-regional) scale.</a:t>
          </a:r>
        </a:p>
      </dsp:txBody>
      <dsp:txXfrm>
        <a:off x="30442" y="2243551"/>
        <a:ext cx="10253598" cy="562726"/>
      </dsp:txXfrm>
    </dsp:sp>
    <dsp:sp modelId="{0EF10A87-1611-4350-9D7D-950C6494031C}">
      <dsp:nvSpPr>
        <dsp:cNvPr id="0" name=""/>
        <dsp:cNvSpPr/>
      </dsp:nvSpPr>
      <dsp:spPr>
        <a:xfrm>
          <a:off x="0" y="2911599"/>
          <a:ext cx="10314482"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Summary of general, but likely, regional climate impacts</a:t>
          </a:r>
        </a:p>
      </dsp:txBody>
      <dsp:txXfrm>
        <a:off x="30442" y="2942041"/>
        <a:ext cx="10253598" cy="562726"/>
      </dsp:txXfrm>
    </dsp:sp>
    <dsp:sp modelId="{4BA2A47B-4BAE-4C03-8EB2-2D907D72B46E}">
      <dsp:nvSpPr>
        <dsp:cNvPr id="0" name=""/>
        <dsp:cNvSpPr/>
      </dsp:nvSpPr>
      <dsp:spPr>
        <a:xfrm>
          <a:off x="0" y="3610089"/>
          <a:ext cx="10314482"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Examples of possible adaptation strategies</a:t>
          </a:r>
        </a:p>
      </dsp:txBody>
      <dsp:txXfrm>
        <a:off x="30442" y="3640531"/>
        <a:ext cx="10253598" cy="5627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C305AD-0D99-954A-BD7D-F1C6D9D46397}" type="datetimeFigureOut">
              <a:rPr lang="en-US" smtClean="0"/>
              <a:t>11/30/22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1D1E9A-565F-E644-9FD6-CF80BD522936}" type="slidenum">
              <a:rPr lang="en-US" smtClean="0"/>
              <a:t>‹#›</a:t>
            </a:fld>
            <a:endParaRPr lang="en-US"/>
          </a:p>
        </p:txBody>
      </p:sp>
    </p:spTree>
    <p:extLst>
      <p:ext uri="{BB962C8B-B14F-4D97-AF65-F5344CB8AC3E}">
        <p14:creationId xmlns:p14="http://schemas.microsoft.com/office/powerpoint/2010/main" val="2414159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1D1E9A-565F-E644-9FD6-CF80BD522936}" type="slidenum">
              <a:rPr lang="en-US" smtClean="0"/>
              <a:t>1</a:t>
            </a:fld>
            <a:endParaRPr lang="en-US"/>
          </a:p>
        </p:txBody>
      </p:sp>
    </p:spTree>
    <p:extLst>
      <p:ext uri="{BB962C8B-B14F-4D97-AF65-F5344CB8AC3E}">
        <p14:creationId xmlns:p14="http://schemas.microsoft.com/office/powerpoint/2010/main" val="3972923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used the Parameter elevation Regression on Independent Slopes Model (PRISM)2 dataset, which begins in 1895 with the first consistently recorded instrumental climate records. Climatologists refer to the period from 1895 to the present as the “instrumental record” period. PRISM uses regional weather station observations to estimate climate variables for 2.5-mile (4-km) areas in a continuous grid across the United States (Daly et al. 2002).</a:t>
            </a:r>
          </a:p>
          <a:p>
            <a:r>
              <a:rPr lang="en-US" sz="1200" kern="1200" dirty="0">
                <a:solidFill>
                  <a:schemeClr val="tx1"/>
                </a:solidFill>
                <a:effectLst/>
                <a:latin typeface="+mn-lt"/>
                <a:ea typeface="+mn-ea"/>
                <a:cs typeface="+mn-cs"/>
              </a:rPr>
              <a:t>The stations used in PRISM mainly come from the National Weather Service Cooperative Observer Program of the National Oceanic and Atmospheric Administration, which have the longest</a:t>
            </a:r>
          </a:p>
          <a:p>
            <a:r>
              <a:rPr lang="en-US" sz="1200" kern="1200" dirty="0">
                <a:solidFill>
                  <a:schemeClr val="tx1"/>
                </a:solidFill>
                <a:effectLst/>
                <a:latin typeface="+mn-lt"/>
                <a:ea typeface="+mn-ea"/>
                <a:cs typeface="+mn-cs"/>
              </a:rPr>
              <a:t>continuous record of weather data. Data from other weather stations are included if they have at least 20 years of data.</a:t>
            </a:r>
          </a:p>
          <a:p>
            <a:r>
              <a:rPr lang="en-US" sz="1200" kern="1200" dirty="0">
                <a:solidFill>
                  <a:schemeClr val="tx1"/>
                </a:solidFill>
                <a:effectLst/>
                <a:latin typeface="+mn-lt"/>
                <a:ea typeface="+mn-ea"/>
                <a:cs typeface="+mn-cs"/>
              </a:rPr>
              <a:t>PRISM accounts for variations in weather and climate due to complex terrain, rain shadows, elevation, and aspect – all of which affect weather and climate across the Quad Cities region.</a:t>
            </a:r>
          </a:p>
          <a:p>
            <a:endParaRPr lang="en-US" sz="1200" kern="1200" dirty="0">
              <a:solidFill>
                <a:schemeClr val="tx1"/>
              </a:solidFill>
              <a:effectLst/>
              <a:latin typeface="+mn-lt"/>
              <a:ea typeface="+mn-ea"/>
              <a:cs typeface="+mn-cs"/>
            </a:endParaRPr>
          </a:p>
          <a:p>
            <a:r>
              <a:rPr lang="en-US" dirty="0"/>
              <a:t>Long term average temp (average of high and low of each day) is a little under 55 degrees.</a:t>
            </a:r>
          </a:p>
          <a:p>
            <a:r>
              <a:rPr lang="en-US" dirty="0"/>
              <a:t>And we see the expected variability for most of this record – some warm years, some cooler years – all of that is pretty normal.</a:t>
            </a:r>
          </a:p>
          <a:p>
            <a:r>
              <a:rPr lang="en-US" dirty="0"/>
              <a:t>Since 2000 every year has been above the long term average.</a:t>
            </a:r>
          </a:p>
        </p:txBody>
      </p:sp>
      <p:sp>
        <p:nvSpPr>
          <p:cNvPr id="4" name="Slide Number Placeholder 3"/>
          <p:cNvSpPr>
            <a:spLocks noGrp="1"/>
          </p:cNvSpPr>
          <p:nvPr>
            <p:ph type="sldNum" sz="quarter" idx="5"/>
          </p:nvPr>
        </p:nvSpPr>
        <p:spPr/>
        <p:txBody>
          <a:bodyPr/>
          <a:lstStyle/>
          <a:p>
            <a:fld id="{5C1D1E9A-565F-E644-9FD6-CF80BD522936}" type="slidenum">
              <a:rPr lang="en-US" smtClean="0"/>
              <a:t>10</a:t>
            </a:fld>
            <a:endParaRPr lang="en-US"/>
          </a:p>
        </p:txBody>
      </p:sp>
    </p:spTree>
    <p:extLst>
      <p:ext uri="{BB962C8B-B14F-4D97-AF65-F5344CB8AC3E}">
        <p14:creationId xmlns:p14="http://schemas.microsoft.com/office/powerpoint/2010/main" val="3593433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more so with precipitation, the natural variability in this region is the “norm” - some wet years, some dry years.</a:t>
            </a:r>
          </a:p>
          <a:p>
            <a:endParaRPr lang="en-US" dirty="0"/>
          </a:p>
          <a:p>
            <a:r>
              <a:rPr lang="en-US" dirty="0"/>
              <a:t>Reference period average – about 18 inches per year. High – 1905 – almost 40 inches of rain. Low – 1956 – about 8 inches.</a:t>
            </a:r>
          </a:p>
          <a:p>
            <a:endParaRPr lang="en-US" dirty="0"/>
          </a:p>
          <a:p>
            <a:r>
              <a:rPr lang="en-US" sz="1200" kern="1200" dirty="0">
                <a:solidFill>
                  <a:schemeClr val="tx1"/>
                </a:solidFill>
                <a:effectLst/>
                <a:latin typeface="+mn-lt"/>
                <a:ea typeface="+mn-ea"/>
                <a:cs typeface="+mn-cs"/>
              </a:rPr>
              <a:t>The Quad Cities region has experienced two periods of generally above-average precipitation (</a:t>
            </a:r>
            <a:r>
              <a:rPr lang="en-US" sz="1200" kern="1200" dirty="0" err="1">
                <a:solidFill>
                  <a:schemeClr val="tx1"/>
                </a:solidFill>
                <a:effectLst/>
                <a:latin typeface="+mn-lt"/>
                <a:ea typeface="+mn-ea"/>
                <a:cs typeface="+mn-cs"/>
              </a:rPr>
              <a:t>pluvials</a:t>
            </a:r>
            <a:r>
              <a:rPr lang="en-US" sz="1200" kern="1200" dirty="0">
                <a:solidFill>
                  <a:schemeClr val="tx1"/>
                </a:solidFill>
                <a:effectLst/>
                <a:latin typeface="+mn-lt"/>
                <a:ea typeface="+mn-ea"/>
                <a:cs typeface="+mn-cs"/>
              </a:rPr>
              <a:t>). The most distinct </a:t>
            </a:r>
            <a:r>
              <a:rPr lang="en-US" sz="1200" kern="1200" dirty="0" err="1">
                <a:solidFill>
                  <a:schemeClr val="tx1"/>
                </a:solidFill>
                <a:effectLst/>
                <a:latin typeface="+mn-lt"/>
                <a:ea typeface="+mn-ea"/>
                <a:cs typeface="+mn-cs"/>
              </a:rPr>
              <a:t>pluvials</a:t>
            </a:r>
            <a:r>
              <a:rPr lang="en-US" sz="1200" kern="1200" dirty="0">
                <a:solidFill>
                  <a:schemeClr val="tx1"/>
                </a:solidFill>
                <a:effectLst/>
                <a:latin typeface="+mn-lt"/>
                <a:ea typeface="+mn-ea"/>
                <a:cs typeface="+mn-cs"/>
              </a:rPr>
              <a:t> occurred from 1905 through the mid-1920s, and again in the late 1970s through the mid-1990s. Multi-year drought periods (multiple years with below-average precipitation), occurred in the late 1800s to early 1900s, 1940s-early 1960s, and 2000s. These drought periods were felt across a broad swath of the Southwest.</a:t>
            </a:r>
          </a:p>
          <a:p>
            <a:endParaRPr lang="en-US" dirty="0"/>
          </a:p>
        </p:txBody>
      </p:sp>
      <p:sp>
        <p:nvSpPr>
          <p:cNvPr id="4" name="Slide Number Placeholder 3"/>
          <p:cNvSpPr>
            <a:spLocks noGrp="1"/>
          </p:cNvSpPr>
          <p:nvPr>
            <p:ph type="sldNum" sz="quarter" idx="5"/>
          </p:nvPr>
        </p:nvSpPr>
        <p:spPr/>
        <p:txBody>
          <a:bodyPr/>
          <a:lstStyle/>
          <a:p>
            <a:fld id="{5C1D1E9A-565F-E644-9FD6-CF80BD522936}" type="slidenum">
              <a:rPr lang="en-US" smtClean="0"/>
              <a:t>11</a:t>
            </a:fld>
            <a:endParaRPr lang="en-US"/>
          </a:p>
        </p:txBody>
      </p:sp>
    </p:spTree>
    <p:extLst>
      <p:ext uri="{BB962C8B-B14F-4D97-AF65-F5344CB8AC3E}">
        <p14:creationId xmlns:p14="http://schemas.microsoft.com/office/powerpoint/2010/main" val="584957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Downscaled model projections for the Prescott AMA region show a range of possible future temperature increases, depending on the climate scenario. Explain RCPs and scenarios.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average annual temperature for the reference period 1961 – 1990 was 54 degrees. That is projected to climb 4 – 5 degrees by 2050 for RCP 4.5 and 8.5, respectively. By the end of the century, annual average temperatures could be between 6° F higher than the 1961-1990 average for RCP 4.5 (orange line and shading) to over 11° F higher for RCP 8.5 (red line and shading) by the year 2100.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Albuquerque, NM average – about 59 degrees. Annual average temperature in Tucson, AZ now is approximately 68</a:t>
            </a:r>
            <a:r>
              <a:rPr lang="en-US" sz="1200" kern="1200" dirty="0">
                <a:solidFill>
                  <a:schemeClr val="tx1"/>
                </a:solidFill>
                <a:effectLst/>
                <a:latin typeface="+mn-lt"/>
                <a:ea typeface="+mn-ea"/>
                <a:cs typeface="+mn-cs"/>
                <a:sym typeface="Symbol" pitchFamily="2" charset="2"/>
              </a:rPr>
              <a:t></a:t>
            </a:r>
            <a:r>
              <a:rPr lang="en-US" sz="1200" kern="1200" dirty="0">
                <a:solidFill>
                  <a:schemeClr val="tx1"/>
                </a:solidFill>
                <a:effectLst/>
                <a:latin typeface="+mn-lt"/>
                <a:ea typeface="+mn-ea"/>
                <a:cs typeface="+mn-cs"/>
              </a:rPr>
              <a:t> F. </a:t>
            </a:r>
          </a:p>
        </p:txBody>
      </p:sp>
      <p:sp>
        <p:nvSpPr>
          <p:cNvPr id="4" name="Slide Number Placeholder 3"/>
          <p:cNvSpPr>
            <a:spLocks noGrp="1"/>
          </p:cNvSpPr>
          <p:nvPr>
            <p:ph type="sldNum" sz="quarter" idx="5"/>
          </p:nvPr>
        </p:nvSpPr>
        <p:spPr/>
        <p:txBody>
          <a:bodyPr/>
          <a:lstStyle/>
          <a:p>
            <a:fld id="{5C1D1E9A-565F-E644-9FD6-CF80BD522936}" type="slidenum">
              <a:rPr lang="en-US" smtClean="0"/>
              <a:t>12</a:t>
            </a:fld>
            <a:endParaRPr lang="en-US"/>
          </a:p>
        </p:txBody>
      </p:sp>
    </p:spTree>
    <p:extLst>
      <p:ext uri="{BB962C8B-B14F-4D97-AF65-F5344CB8AC3E}">
        <p14:creationId xmlns:p14="http://schemas.microsoft.com/office/powerpoint/2010/main" val="4088220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While the projections for </a:t>
            </a:r>
            <a:r>
              <a:rPr lang="en-US" sz="1200" i="1" kern="1200" dirty="0">
                <a:solidFill>
                  <a:schemeClr val="tx1"/>
                </a:solidFill>
                <a:effectLst/>
                <a:latin typeface="+mn-lt"/>
                <a:ea typeface="+mn-ea"/>
                <a:cs typeface="+mn-cs"/>
              </a:rPr>
              <a:t>temperature</a:t>
            </a:r>
            <a:r>
              <a:rPr lang="en-US" sz="1200" kern="1200" dirty="0">
                <a:solidFill>
                  <a:schemeClr val="tx1"/>
                </a:solidFill>
                <a:effectLst/>
                <a:latin typeface="+mn-lt"/>
                <a:ea typeface="+mn-ea"/>
                <a:cs typeface="+mn-cs"/>
              </a:rPr>
              <a:t> show possible increases in both scenarios, </a:t>
            </a:r>
            <a:r>
              <a:rPr lang="en-US" sz="1200" b="1" kern="1200" dirty="0">
                <a:solidFill>
                  <a:schemeClr val="tx1"/>
                </a:solidFill>
                <a:effectLst/>
                <a:latin typeface="+mn-lt"/>
                <a:ea typeface="+mn-ea"/>
                <a:cs typeface="+mn-cs"/>
              </a:rPr>
              <a:t>the projections show little-to-no change in annual total </a:t>
            </a:r>
            <a:r>
              <a:rPr lang="en-US" sz="1200" b="1" i="1" kern="1200" dirty="0">
                <a:solidFill>
                  <a:schemeClr val="tx1"/>
                </a:solidFill>
                <a:effectLst/>
                <a:latin typeface="+mn-lt"/>
                <a:ea typeface="+mn-ea"/>
                <a:cs typeface="+mn-cs"/>
              </a:rPr>
              <a:t>precipitation</a:t>
            </a:r>
            <a:r>
              <a:rPr lang="en-US" sz="1200" b="1" kern="1200" dirty="0">
                <a:solidFill>
                  <a:schemeClr val="tx1"/>
                </a:solidFill>
                <a:effectLst/>
                <a:latin typeface="+mn-lt"/>
                <a:ea typeface="+mn-ea"/>
                <a:cs typeface="+mn-cs"/>
              </a:rPr>
              <a:t> for the Prescott AMA. </a:t>
            </a:r>
            <a:r>
              <a:rPr lang="en-US" sz="1200" kern="1200" dirty="0">
                <a:solidFill>
                  <a:schemeClr val="tx1"/>
                </a:solidFill>
                <a:effectLst/>
                <a:latin typeface="+mn-lt"/>
                <a:ea typeface="+mn-ea"/>
                <a:cs typeface="+mn-cs"/>
              </a:rPr>
              <a:t>The light blue line, representing the lower scenario, shows no change in the amount of annual precipitation by the end of the century. The dark blue line, representing the higher scenario, shows the potential for a slight decrease (about 2 inches inches) in annual total precipitation by the end of the century. However, given the uncertainty of these projections (discussed in the paragraph below), many climate scientists recommend assuming that annual total precipitation in the region will remain relatively consistent, with year-to-year variation as we see now.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important to note that modeling precipitation for this region has proven very difficult, due to the multiple phenomena that influence this region, including the El Niño Southern Oscillation (ENSO), the Pacific Decadal Oscillation (PDO), the North American Monsoon (NAM), and atmospheric rivers (narrow corridors of concentrated moisture in the atmosphere that lead to extreme precipitation events in the western U.S.). Projections of annual average precipitation in the Southwest region are less certain than projections of future precipitation in other parts of the country (</a:t>
            </a:r>
            <a:r>
              <a:rPr lang="en-US" sz="1200" kern="1200" dirty="0" err="1">
                <a:solidFill>
                  <a:schemeClr val="tx1"/>
                </a:solidFill>
                <a:effectLst/>
                <a:latin typeface="+mn-lt"/>
                <a:ea typeface="+mn-ea"/>
                <a:cs typeface="+mn-cs"/>
              </a:rPr>
              <a:t>Gershunov</a:t>
            </a:r>
            <a:r>
              <a:rPr lang="en-US" sz="1200" kern="1200" dirty="0">
                <a:solidFill>
                  <a:schemeClr val="tx1"/>
                </a:solidFill>
                <a:effectLst/>
                <a:latin typeface="+mn-lt"/>
                <a:ea typeface="+mn-ea"/>
                <a:cs typeface="+mn-cs"/>
              </a:rPr>
              <a:t> et al. 2013). However, </a:t>
            </a:r>
            <a:r>
              <a:rPr lang="en-US" sz="1200" b="1" kern="1200" dirty="0">
                <a:solidFill>
                  <a:schemeClr val="tx1"/>
                </a:solidFill>
                <a:effectLst/>
                <a:latin typeface="+mn-lt"/>
                <a:ea typeface="+mn-ea"/>
                <a:cs typeface="+mn-cs"/>
              </a:rPr>
              <a:t>even if there is no change in total precipitation, the Prescott AMA could become much drier as projected warmer temperatures will mean more evaporation of surface water and more transpiration (use of water by plants), which will further dry the soil, with the potential changes in soil moisture particularly large in the winter and spring. Additionally, higher temperatures in the winter will result in more precipitation falling as rain than snow, and higher spring temperatures will mean earlier snowmelt, all of which will likely lead to reduced snowpack and streamflow.</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authors of the 2013 Assessment of Climate Change in the Southwest United States expressed only medium-low confidence in projections related to precipitation changes in the region (</a:t>
            </a:r>
            <a:r>
              <a:rPr lang="en-US" sz="1200" kern="1200" dirty="0" err="1">
                <a:solidFill>
                  <a:schemeClr val="tx1"/>
                </a:solidFill>
                <a:effectLst/>
                <a:latin typeface="+mn-lt"/>
                <a:ea typeface="+mn-ea"/>
                <a:cs typeface="+mn-cs"/>
              </a:rPr>
              <a:t>Overpeck</a:t>
            </a:r>
            <a:r>
              <a:rPr lang="en-US" sz="1200" kern="1200" dirty="0">
                <a:solidFill>
                  <a:schemeClr val="tx1"/>
                </a:solidFill>
                <a:effectLst/>
                <a:latin typeface="+mn-lt"/>
                <a:ea typeface="+mn-ea"/>
                <a:cs typeface="+mn-cs"/>
              </a:rPr>
              <a:t> et al. 2013).</a:t>
            </a:r>
          </a:p>
          <a:p>
            <a:endParaRPr lang="en-US" dirty="0"/>
          </a:p>
        </p:txBody>
      </p:sp>
      <p:sp>
        <p:nvSpPr>
          <p:cNvPr id="4" name="Slide Number Placeholder 3"/>
          <p:cNvSpPr>
            <a:spLocks noGrp="1"/>
          </p:cNvSpPr>
          <p:nvPr>
            <p:ph type="sldNum" sz="quarter" idx="5"/>
          </p:nvPr>
        </p:nvSpPr>
        <p:spPr/>
        <p:txBody>
          <a:bodyPr/>
          <a:lstStyle/>
          <a:p>
            <a:fld id="{5C1D1E9A-565F-E644-9FD6-CF80BD522936}" type="slidenum">
              <a:rPr lang="en-US" smtClean="0"/>
              <a:t>13</a:t>
            </a:fld>
            <a:endParaRPr lang="en-US"/>
          </a:p>
        </p:txBody>
      </p:sp>
    </p:spTree>
    <p:extLst>
      <p:ext uri="{BB962C8B-B14F-4D97-AF65-F5344CB8AC3E}">
        <p14:creationId xmlns:p14="http://schemas.microsoft.com/office/powerpoint/2010/main" val="588419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1D1E9A-565F-E644-9FD6-CF80BD522936}" type="slidenum">
              <a:rPr lang="en-US" smtClean="0"/>
              <a:t>14</a:t>
            </a:fld>
            <a:endParaRPr lang="en-US"/>
          </a:p>
        </p:txBody>
      </p:sp>
    </p:spTree>
    <p:extLst>
      <p:ext uri="{BB962C8B-B14F-4D97-AF65-F5344CB8AC3E}">
        <p14:creationId xmlns:p14="http://schemas.microsoft.com/office/powerpoint/2010/main" val="2995982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average number of days above 95</a:t>
            </a:r>
            <a:r>
              <a:rPr lang="en-US" sz="1200" kern="1200" dirty="0">
                <a:solidFill>
                  <a:schemeClr val="tx1"/>
                </a:solidFill>
                <a:effectLst/>
                <a:latin typeface="+mn-lt"/>
                <a:ea typeface="+mn-ea"/>
                <a:cs typeface="+mn-cs"/>
                <a:sym typeface="Symbol" pitchFamily="2" charset="2"/>
              </a:rPr>
              <a:t></a:t>
            </a:r>
            <a:r>
              <a:rPr lang="en-US" sz="1200" kern="1200" dirty="0">
                <a:solidFill>
                  <a:schemeClr val="tx1"/>
                </a:solidFill>
                <a:effectLst/>
                <a:latin typeface="+mn-lt"/>
                <a:ea typeface="+mn-ea"/>
                <a:cs typeface="+mn-cs"/>
              </a:rPr>
              <a:t> F in the Prescott AMA is 8 days per year (between 1961 and 1990). Recently, the area has seen about 20 days/year over 95. </a:t>
            </a:r>
            <a:r>
              <a:rPr lang="en-US" sz="1200" b="1" kern="1200" dirty="0">
                <a:solidFill>
                  <a:schemeClr val="tx1"/>
                </a:solidFill>
                <a:effectLst/>
                <a:latin typeface="+mn-lt"/>
                <a:ea typeface="+mn-ea"/>
                <a:cs typeface="+mn-cs"/>
              </a:rPr>
              <a:t>The projected change in the number of days above 95</a:t>
            </a:r>
            <a:r>
              <a:rPr lang="en-US" sz="1200" b="1" kern="1200" dirty="0">
                <a:solidFill>
                  <a:schemeClr val="tx1"/>
                </a:solidFill>
                <a:effectLst/>
                <a:latin typeface="+mn-lt"/>
                <a:ea typeface="+mn-ea"/>
                <a:cs typeface="+mn-cs"/>
                <a:sym typeface="Symbol" pitchFamily="2" charset="2"/>
              </a:rPr>
              <a:t></a:t>
            </a:r>
            <a:r>
              <a:rPr lang="en-US" sz="1200" b="1" kern="1200" dirty="0">
                <a:solidFill>
                  <a:schemeClr val="tx1"/>
                </a:solidFill>
                <a:effectLst/>
                <a:latin typeface="+mn-lt"/>
                <a:ea typeface="+mn-ea"/>
                <a:cs typeface="+mn-cs"/>
              </a:rPr>
              <a:t> F by 2100 range from: 35 – 40 days by 2050 and 50 days per year (lower scenario) to as many as 95 days per year (higher scenario) by the end of the century.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C1D1E9A-565F-E644-9FD6-CF80BD522936}" type="slidenum">
              <a:rPr lang="en-US" smtClean="0"/>
              <a:t>15</a:t>
            </a:fld>
            <a:endParaRPr lang="en-US"/>
          </a:p>
        </p:txBody>
      </p:sp>
    </p:spTree>
    <p:extLst>
      <p:ext uri="{BB962C8B-B14F-4D97-AF65-F5344CB8AC3E}">
        <p14:creationId xmlns:p14="http://schemas.microsoft.com/office/powerpoint/2010/main" val="2510446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average number of days above 100</a:t>
            </a:r>
            <a:r>
              <a:rPr lang="en-US" sz="1200" kern="1200" dirty="0">
                <a:solidFill>
                  <a:schemeClr val="tx1"/>
                </a:solidFill>
                <a:effectLst/>
                <a:latin typeface="+mn-lt"/>
                <a:ea typeface="+mn-ea"/>
                <a:cs typeface="+mn-cs"/>
                <a:sym typeface="Symbol" pitchFamily="2" charset="2"/>
              </a:rPr>
              <a:t></a:t>
            </a:r>
            <a:r>
              <a:rPr lang="en-US" sz="1200" kern="1200" dirty="0">
                <a:solidFill>
                  <a:schemeClr val="tx1"/>
                </a:solidFill>
                <a:effectLst/>
                <a:latin typeface="+mn-lt"/>
                <a:ea typeface="+mn-ea"/>
                <a:cs typeface="+mn-cs"/>
              </a:rPr>
              <a:t> F in the Prescott AMA is 1 days per year (between 1961 and 1990). Recently, the area has seen about 5 days/year over 100. </a:t>
            </a:r>
            <a:r>
              <a:rPr lang="en-US" sz="1200" b="1" kern="1200" dirty="0">
                <a:solidFill>
                  <a:schemeClr val="tx1"/>
                </a:solidFill>
                <a:effectLst/>
                <a:latin typeface="+mn-lt"/>
                <a:ea typeface="+mn-ea"/>
                <a:cs typeface="+mn-cs"/>
              </a:rPr>
              <a:t>The projected change in the number of days above 100</a:t>
            </a:r>
            <a:r>
              <a:rPr lang="en-US" sz="1200" b="1" kern="1200" dirty="0">
                <a:solidFill>
                  <a:schemeClr val="tx1"/>
                </a:solidFill>
                <a:effectLst/>
                <a:latin typeface="+mn-lt"/>
                <a:ea typeface="+mn-ea"/>
                <a:cs typeface="+mn-cs"/>
                <a:sym typeface="Symbol" pitchFamily="2" charset="2"/>
              </a:rPr>
              <a:t></a:t>
            </a:r>
            <a:r>
              <a:rPr lang="en-US" sz="1200" b="1" kern="1200" dirty="0">
                <a:solidFill>
                  <a:schemeClr val="tx1"/>
                </a:solidFill>
                <a:effectLst/>
                <a:latin typeface="+mn-lt"/>
                <a:ea typeface="+mn-ea"/>
                <a:cs typeface="+mn-cs"/>
              </a:rPr>
              <a:t> F range from: 10 – 12 days by 2050 and 15 days per year (lower scenario) to as many as 55 days per year (higher scenario) by the end of the century.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C1D1E9A-565F-E644-9FD6-CF80BD522936}" type="slidenum">
              <a:rPr lang="en-US" smtClean="0"/>
              <a:t>16</a:t>
            </a:fld>
            <a:endParaRPr lang="en-US"/>
          </a:p>
        </p:txBody>
      </p:sp>
    </p:spTree>
    <p:extLst>
      <p:ext uri="{BB962C8B-B14F-4D97-AF65-F5344CB8AC3E}">
        <p14:creationId xmlns:p14="http://schemas.microsoft.com/office/powerpoint/2010/main" val="3218588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 average, the Prescott AMA has experienced 133 days per year in which the minimum temperature is 32</a:t>
            </a:r>
            <a:r>
              <a:rPr lang="en-US" sz="1200" kern="1200" dirty="0">
                <a:solidFill>
                  <a:schemeClr val="tx1"/>
                </a:solidFill>
                <a:effectLst/>
                <a:latin typeface="+mn-lt"/>
                <a:ea typeface="+mn-ea"/>
                <a:cs typeface="+mn-cs"/>
                <a:sym typeface="Symbol" pitchFamily="2" charset="2"/>
              </a:rPr>
              <a:t></a:t>
            </a:r>
            <a:r>
              <a:rPr lang="en-US" sz="1200" kern="1200" dirty="0">
                <a:solidFill>
                  <a:schemeClr val="tx1"/>
                </a:solidFill>
                <a:effectLst/>
                <a:latin typeface="+mn-lt"/>
                <a:ea typeface="+mn-ea"/>
                <a:cs typeface="+mn-cs"/>
              </a:rPr>
              <a:t> F or colder. Projections for the region indicate that the number of days that fall below the freezing point could decrease to between 95 and 100 days by 2050 and to 90 days/year (RCP 4.5) and as few as 55 days (8.5) by the end of the century. </a:t>
            </a:r>
            <a:endParaRPr lang="en-US" dirty="0"/>
          </a:p>
        </p:txBody>
      </p:sp>
      <p:sp>
        <p:nvSpPr>
          <p:cNvPr id="4" name="Slide Number Placeholder 3"/>
          <p:cNvSpPr>
            <a:spLocks noGrp="1"/>
          </p:cNvSpPr>
          <p:nvPr>
            <p:ph type="sldNum" sz="quarter" idx="5"/>
          </p:nvPr>
        </p:nvSpPr>
        <p:spPr/>
        <p:txBody>
          <a:bodyPr/>
          <a:lstStyle/>
          <a:p>
            <a:fld id="{5C1D1E9A-565F-E644-9FD6-CF80BD522936}" type="slidenum">
              <a:rPr lang="en-US" smtClean="0"/>
              <a:t>17</a:t>
            </a:fld>
            <a:endParaRPr lang="en-US"/>
          </a:p>
        </p:txBody>
      </p:sp>
    </p:spTree>
    <p:extLst>
      <p:ext uri="{BB962C8B-B14F-4D97-AF65-F5344CB8AC3E}">
        <p14:creationId xmlns:p14="http://schemas.microsoft.com/office/powerpoint/2010/main" val="2329186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Annual daily maximum precipitation is a measure of the largest, single day precipitation event that falls each year. </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Between 1961 and 1990, the average of daily maximum precipitation (average of all the daily maximums)</a:t>
            </a:r>
            <a:r>
              <a:rPr lang="en-US" sz="1800" dirty="0">
                <a:effectLst/>
                <a:latin typeface="Times New Roman" panose="02020603050405020304" pitchFamily="18" charset="0"/>
                <a:ea typeface="Calibri" panose="020F0502020204030204" pitchFamily="34" charset="0"/>
                <a:cs typeface="Times New Roman (Body CS)"/>
              </a:rPr>
              <a:t> was </a:t>
            </a:r>
            <a:r>
              <a:rPr lang="en-US" sz="1800" dirty="0">
                <a:effectLst/>
                <a:latin typeface="Times New Roman" panose="02020603050405020304" pitchFamily="18" charset="0"/>
                <a:ea typeface="Times New Roman" panose="02020603050405020304" pitchFamily="18" charset="0"/>
              </a:rPr>
              <a:t>2.7 inches. In this figure we do not see much projected change according to the model average lines – they both show the possibility of the average daily maximum precipitation reaching about 3 inches. However, when we look at the shaded area, which reflects the range of the data from each of the 32 models used in this analysis, we see that the shaded area (which is the spread, or cumulative data from all the models) is larger above the average line. This indicates that there is a greater likelihood of larger storms with higher daily maximum precipitation in the future.</a:t>
            </a:r>
          </a:p>
        </p:txBody>
      </p:sp>
      <p:sp>
        <p:nvSpPr>
          <p:cNvPr id="4" name="Slide Number Placeholder 3"/>
          <p:cNvSpPr>
            <a:spLocks noGrp="1"/>
          </p:cNvSpPr>
          <p:nvPr>
            <p:ph type="sldNum" sz="quarter" idx="5"/>
          </p:nvPr>
        </p:nvSpPr>
        <p:spPr/>
        <p:txBody>
          <a:bodyPr/>
          <a:lstStyle/>
          <a:p>
            <a:fld id="{5C1D1E9A-565F-E644-9FD6-CF80BD522936}" type="slidenum">
              <a:rPr lang="en-US" smtClean="0"/>
              <a:t>18</a:t>
            </a:fld>
            <a:endParaRPr lang="en-US"/>
          </a:p>
        </p:txBody>
      </p:sp>
    </p:spTree>
    <p:extLst>
      <p:ext uri="{BB962C8B-B14F-4D97-AF65-F5344CB8AC3E}">
        <p14:creationId xmlns:p14="http://schemas.microsoft.com/office/powerpoint/2010/main" val="99629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Dry days refer to days with less than 0.01” of rain.</a:t>
            </a:r>
          </a:p>
          <a:p>
            <a:endParaRPr lang="en-US" dirty="0"/>
          </a:p>
          <a:p>
            <a:r>
              <a:rPr lang="en-US" dirty="0"/>
              <a:t>In the reference period of 1961 – 1990, the Prescott AMA region averaged 265 dry days/year. More recently, the area has had about 270 dry days. By 2050, the area could see an additional 5 dry days/year (about 275 total). And by the end of the century, the area may have between 275 (lower emissions scenario) and 285 (higher emissions scenario) dry days.</a:t>
            </a:r>
          </a:p>
          <a:p>
            <a:endParaRPr lang="en-US" dirty="0"/>
          </a:p>
          <a:p>
            <a:r>
              <a:rPr lang="en-US" dirty="0"/>
              <a:t>SO – about the same annual </a:t>
            </a:r>
            <a:r>
              <a:rPr lang="en-US" dirty="0" err="1"/>
              <a:t>precip</a:t>
            </a:r>
            <a:r>
              <a:rPr lang="en-US" dirty="0"/>
              <a:t>, but likely to be in larger storms (daily max </a:t>
            </a:r>
            <a:r>
              <a:rPr lang="en-US" dirty="0" err="1"/>
              <a:t>precip</a:t>
            </a:r>
            <a:r>
              <a:rPr lang="en-US" dirty="0"/>
              <a:t> seems to be leaning heavier), and fewer dry days. Bigger, but less frequent </a:t>
            </a:r>
            <a:r>
              <a:rPr lang="en-US" dirty="0" err="1"/>
              <a:t>precip</a:t>
            </a:r>
            <a:r>
              <a:rPr lang="en-US" dirty="0"/>
              <a:t> events.</a:t>
            </a:r>
          </a:p>
        </p:txBody>
      </p:sp>
      <p:sp>
        <p:nvSpPr>
          <p:cNvPr id="4" name="Slide Number Placeholder 3"/>
          <p:cNvSpPr>
            <a:spLocks noGrp="1"/>
          </p:cNvSpPr>
          <p:nvPr>
            <p:ph type="sldNum" sz="quarter" idx="5"/>
          </p:nvPr>
        </p:nvSpPr>
        <p:spPr/>
        <p:txBody>
          <a:bodyPr/>
          <a:lstStyle/>
          <a:p>
            <a:fld id="{5C1D1E9A-565F-E644-9FD6-CF80BD522936}" type="slidenum">
              <a:rPr lang="en-US" smtClean="0"/>
              <a:t>19</a:t>
            </a:fld>
            <a:endParaRPr lang="en-US"/>
          </a:p>
        </p:txBody>
      </p:sp>
    </p:spTree>
    <p:extLst>
      <p:ext uri="{BB962C8B-B14F-4D97-AF65-F5344CB8AC3E}">
        <p14:creationId xmlns:p14="http://schemas.microsoft.com/office/powerpoint/2010/main" val="2882501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CLIMAS is a group of researchers based at University of Arizona and New Mexico State University.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10 RISAs around the country</a:t>
            </a:r>
          </a:p>
          <a:p>
            <a:endParaRPr lang="en-US" dirty="0"/>
          </a:p>
        </p:txBody>
      </p:sp>
      <p:sp>
        <p:nvSpPr>
          <p:cNvPr id="4" name="Slide Number Placeholder 3"/>
          <p:cNvSpPr>
            <a:spLocks noGrp="1"/>
          </p:cNvSpPr>
          <p:nvPr>
            <p:ph type="sldNum" sz="quarter" idx="5"/>
          </p:nvPr>
        </p:nvSpPr>
        <p:spPr/>
        <p:txBody>
          <a:bodyPr/>
          <a:lstStyle/>
          <a:p>
            <a:fld id="{5C1D1E9A-565F-E644-9FD6-CF80BD522936}" type="slidenum">
              <a:rPr lang="en-US" smtClean="0"/>
              <a:t>2</a:t>
            </a:fld>
            <a:endParaRPr lang="en-US"/>
          </a:p>
        </p:txBody>
      </p:sp>
    </p:spTree>
    <p:extLst>
      <p:ext uri="{BB962C8B-B14F-4D97-AF65-F5344CB8AC3E}">
        <p14:creationId xmlns:p14="http://schemas.microsoft.com/office/powerpoint/2010/main" val="612123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1D1E9A-565F-E644-9FD6-CF80BD522936}" type="slidenum">
              <a:rPr lang="en-US" smtClean="0"/>
              <a:t>20</a:t>
            </a:fld>
            <a:endParaRPr lang="en-US"/>
          </a:p>
        </p:txBody>
      </p:sp>
    </p:spTree>
    <p:extLst>
      <p:ext uri="{BB962C8B-B14F-4D97-AF65-F5344CB8AC3E}">
        <p14:creationId xmlns:p14="http://schemas.microsoft.com/office/powerpoint/2010/main" val="3213391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1D1E9A-565F-E644-9FD6-CF80BD522936}" type="slidenum">
              <a:rPr lang="en-US" smtClean="0"/>
              <a:t>21</a:t>
            </a:fld>
            <a:endParaRPr lang="en-US"/>
          </a:p>
        </p:txBody>
      </p:sp>
    </p:spTree>
    <p:extLst>
      <p:ext uri="{BB962C8B-B14F-4D97-AF65-F5344CB8AC3E}">
        <p14:creationId xmlns:p14="http://schemas.microsoft.com/office/powerpoint/2010/main" val="538787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Wildfires were already burning more acres (yellow), and climate change is adding on to that trend.</a:t>
            </a:r>
          </a:p>
          <a:p>
            <a:r>
              <a:rPr lang="en-US" dirty="0"/>
              <a:t>Past management policies left a lot of fuels built up in our forests . . .</a:t>
            </a:r>
          </a:p>
          <a:p>
            <a:r>
              <a:rPr lang="en-US" dirty="0"/>
              <a:t>Insect outbreaks are contributing</a:t>
            </a:r>
          </a:p>
          <a:p>
            <a:r>
              <a:rPr lang="en-US" dirty="0"/>
              <a:t>Human settlement – and human starts – are contributing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rgbClr val="44546A"/>
                </a:solidFill>
                <a:effectLst/>
                <a:latin typeface="Times New Roman" panose="02020603050405020304" pitchFamily="18" charset="0"/>
                <a:ea typeface="Times New Roman" panose="02020603050405020304" pitchFamily="18" charset="0"/>
              </a:rPr>
              <a:t>The cumulative forest area burned by wildfires has greatly increased between 1984 and 2015, with analyses estimating that the area burned by wildfire across the western United States over that period was twice what would have burned had climate change not occurred. Source: Figure 25.4 from Gonzalez et al. (2018); adapted from </a:t>
            </a:r>
            <a:r>
              <a:rPr lang="en-US" sz="1800" i="1" dirty="0" err="1">
                <a:solidFill>
                  <a:srgbClr val="44546A"/>
                </a:solidFill>
                <a:effectLst/>
                <a:latin typeface="Times New Roman" panose="02020603050405020304" pitchFamily="18" charset="0"/>
                <a:ea typeface="Times New Roman" panose="02020603050405020304" pitchFamily="18" charset="0"/>
              </a:rPr>
              <a:t>Abatzoglou</a:t>
            </a:r>
            <a:r>
              <a:rPr lang="en-US" sz="1800" i="1" dirty="0">
                <a:solidFill>
                  <a:srgbClr val="44546A"/>
                </a:solidFill>
                <a:effectLst/>
                <a:latin typeface="Times New Roman" panose="02020603050405020304" pitchFamily="18" charset="0"/>
                <a:ea typeface="Times New Roman" panose="02020603050405020304" pitchFamily="18" charset="0"/>
              </a:rPr>
              <a:t> and Williams (2016).</a:t>
            </a:r>
          </a:p>
          <a:p>
            <a:endParaRPr lang="en-US" dirty="0"/>
          </a:p>
        </p:txBody>
      </p:sp>
      <p:sp>
        <p:nvSpPr>
          <p:cNvPr id="4" name="Slide Number Placeholder 3"/>
          <p:cNvSpPr>
            <a:spLocks noGrp="1"/>
          </p:cNvSpPr>
          <p:nvPr>
            <p:ph type="sldNum" sz="quarter" idx="5"/>
          </p:nvPr>
        </p:nvSpPr>
        <p:spPr/>
        <p:txBody>
          <a:bodyPr/>
          <a:lstStyle/>
          <a:p>
            <a:fld id="{5C1D1E9A-565F-E644-9FD6-CF80BD522936}" type="slidenum">
              <a:rPr lang="en-US" smtClean="0"/>
              <a:t>22</a:t>
            </a:fld>
            <a:endParaRPr lang="en-US"/>
          </a:p>
        </p:txBody>
      </p:sp>
    </p:spTree>
    <p:extLst>
      <p:ext uri="{BB962C8B-B14F-4D97-AF65-F5344CB8AC3E}">
        <p14:creationId xmlns:p14="http://schemas.microsoft.com/office/powerpoint/2010/main" val="2949431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1D1E9A-565F-E644-9FD6-CF80BD522936}" type="slidenum">
              <a:rPr lang="en-US" smtClean="0"/>
              <a:t>23</a:t>
            </a:fld>
            <a:endParaRPr lang="en-US"/>
          </a:p>
        </p:txBody>
      </p:sp>
    </p:spTree>
    <p:extLst>
      <p:ext uri="{BB962C8B-B14F-4D97-AF65-F5344CB8AC3E}">
        <p14:creationId xmlns:p14="http://schemas.microsoft.com/office/powerpoint/2010/main" val="528501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FEMA’s National Risk Index scores Yavapai County as “relatively high” when compared to the rest of the US (also higher than the rest of Arizona)</a:t>
            </a:r>
          </a:p>
          <a:p>
            <a:r>
              <a:rPr lang="en-US" dirty="0"/>
              <a:t>Wildfire is the highest risk, with lightning not too far behind.</a:t>
            </a:r>
          </a:p>
        </p:txBody>
      </p:sp>
      <p:sp>
        <p:nvSpPr>
          <p:cNvPr id="4" name="Slide Number Placeholder 3"/>
          <p:cNvSpPr>
            <a:spLocks noGrp="1"/>
          </p:cNvSpPr>
          <p:nvPr>
            <p:ph type="sldNum" sz="quarter" idx="5"/>
          </p:nvPr>
        </p:nvSpPr>
        <p:spPr/>
        <p:txBody>
          <a:bodyPr/>
          <a:lstStyle/>
          <a:p>
            <a:fld id="{5C1D1E9A-565F-E644-9FD6-CF80BD522936}" type="slidenum">
              <a:rPr lang="en-US" smtClean="0"/>
              <a:t>24</a:t>
            </a:fld>
            <a:endParaRPr lang="en-US"/>
          </a:p>
        </p:txBody>
      </p:sp>
    </p:spTree>
    <p:extLst>
      <p:ext uri="{BB962C8B-B14F-4D97-AF65-F5344CB8AC3E}">
        <p14:creationId xmlns:p14="http://schemas.microsoft.com/office/powerpoint/2010/main" val="397371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1D1E9A-565F-E644-9FD6-CF80BD522936}" type="slidenum">
              <a:rPr lang="en-US" smtClean="0"/>
              <a:t>25</a:t>
            </a:fld>
            <a:endParaRPr lang="en-US"/>
          </a:p>
        </p:txBody>
      </p:sp>
    </p:spTree>
    <p:extLst>
      <p:ext uri="{BB962C8B-B14F-4D97-AF65-F5344CB8AC3E}">
        <p14:creationId xmlns:p14="http://schemas.microsoft.com/office/powerpoint/2010/main" val="2453045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1D1E9A-565F-E644-9FD6-CF80BD522936}" type="slidenum">
              <a:rPr lang="en-US" smtClean="0"/>
              <a:t>26</a:t>
            </a:fld>
            <a:endParaRPr lang="en-US"/>
          </a:p>
        </p:txBody>
      </p:sp>
    </p:spTree>
    <p:extLst>
      <p:ext uri="{BB962C8B-B14F-4D97-AF65-F5344CB8AC3E}">
        <p14:creationId xmlns:p14="http://schemas.microsoft.com/office/powerpoint/2010/main" val="3686421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1D1E9A-565F-E644-9FD6-CF80BD522936}" type="slidenum">
              <a:rPr lang="en-US" smtClean="0"/>
              <a:t>28</a:t>
            </a:fld>
            <a:endParaRPr lang="en-US"/>
          </a:p>
        </p:txBody>
      </p:sp>
    </p:spTree>
    <p:extLst>
      <p:ext uri="{BB962C8B-B14F-4D97-AF65-F5344CB8AC3E}">
        <p14:creationId xmlns:p14="http://schemas.microsoft.com/office/powerpoint/2010/main" val="1449582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A bit of background on the project that is funding our work with the Quad Cities region</a:t>
            </a:r>
          </a:p>
          <a:p>
            <a:endParaRPr lang="en-US" sz="1200" dirty="0">
              <a:solidFill>
                <a:schemeClr val="bg1"/>
              </a:solidFill>
            </a:endParaRPr>
          </a:p>
          <a:p>
            <a:r>
              <a:rPr lang="en-US" sz="1200" dirty="0">
                <a:solidFill>
                  <a:schemeClr val="bg1"/>
                </a:solidFill>
              </a:rPr>
              <a:t>Communities and decision makers regularly plan for their communities’ future using all kinds of data</a:t>
            </a:r>
            <a:r>
              <a:rPr lang="en-US" sz="1200" dirty="0">
                <a:solidFill>
                  <a:schemeClr val="bg1"/>
                </a:solidFill>
                <a:cs typeface="Calibri"/>
              </a:rPr>
              <a:t>: </a:t>
            </a:r>
            <a:r>
              <a:rPr lang="en-US" sz="1200" dirty="0">
                <a:solidFill>
                  <a:schemeClr val="bg1"/>
                </a:solidFill>
              </a:rPr>
              <a:t>Economic trends</a:t>
            </a:r>
            <a:r>
              <a:rPr lang="en-US" sz="1200" dirty="0">
                <a:solidFill>
                  <a:schemeClr val="bg1"/>
                </a:solidFill>
                <a:cs typeface="Calibri"/>
              </a:rPr>
              <a:t>, </a:t>
            </a:r>
            <a:r>
              <a:rPr lang="en-US" sz="1200" dirty="0">
                <a:solidFill>
                  <a:schemeClr val="bg1"/>
                </a:solidFill>
              </a:rPr>
              <a:t>Demographic trends</a:t>
            </a:r>
            <a:r>
              <a:rPr lang="en-US" sz="1200" dirty="0">
                <a:solidFill>
                  <a:schemeClr val="bg1"/>
                </a:solidFill>
                <a:cs typeface="Calibri"/>
              </a:rPr>
              <a:t>, </a:t>
            </a:r>
            <a:r>
              <a:rPr lang="en-US" sz="1200" dirty="0">
                <a:solidFill>
                  <a:schemeClr val="bg1"/>
                </a:solidFill>
              </a:rPr>
              <a:t>Geographic trends (growth)</a:t>
            </a:r>
            <a:r>
              <a:rPr lang="en-US" sz="1200" dirty="0">
                <a:solidFill>
                  <a:schemeClr val="bg1"/>
                </a:solidFill>
                <a:cs typeface="Calibri"/>
              </a:rPr>
              <a:t>, </a:t>
            </a:r>
            <a:r>
              <a:rPr lang="en-US" sz="1200" dirty="0">
                <a:solidFill>
                  <a:schemeClr val="bg1"/>
                </a:solidFill>
              </a:rPr>
              <a:t>Environmental quality</a:t>
            </a:r>
            <a:r>
              <a:rPr lang="en-US" sz="1200" dirty="0">
                <a:solidFill>
                  <a:schemeClr val="bg1"/>
                </a:solidFill>
                <a:cs typeface="Calibri"/>
              </a:rPr>
              <a:t>, </a:t>
            </a:r>
            <a:r>
              <a:rPr lang="en-US" sz="1200" dirty="0">
                <a:solidFill>
                  <a:schemeClr val="bg1"/>
                </a:solidFill>
              </a:rPr>
              <a:t>Hazard trends</a:t>
            </a:r>
            <a:endParaRPr lang="en-US" sz="1200" dirty="0"/>
          </a:p>
          <a:p>
            <a:r>
              <a:rPr lang="en-US" dirty="0"/>
              <a:t>And while we built our communities assuming that somethings, like climate and environments, are going to be pretty stable - we can’t count on the climate and environment being consistent anymore</a:t>
            </a:r>
          </a:p>
          <a:p>
            <a:endParaRPr lang="en-US" dirty="0"/>
          </a:p>
          <a:p>
            <a:r>
              <a:rPr lang="en-US" dirty="0"/>
              <a:t>Communities make lack climate information entirely</a:t>
            </a:r>
          </a:p>
          <a:p>
            <a:r>
              <a:rPr lang="en-US" dirty="0"/>
              <a:t>Or they can access publicly available data, but don’t have anyone to interpret it</a:t>
            </a:r>
          </a:p>
          <a:p>
            <a:r>
              <a:rPr lang="en-US" dirty="0"/>
              <a:t>Or it’s not at the right scale or in the right format</a:t>
            </a:r>
          </a:p>
          <a:p>
            <a:r>
              <a:rPr lang="en-US" dirty="0"/>
              <a:t>Or the uncertainties are perceived as a barriers</a:t>
            </a:r>
          </a:p>
        </p:txBody>
      </p:sp>
      <p:sp>
        <p:nvSpPr>
          <p:cNvPr id="4" name="Slide Number Placeholder 3"/>
          <p:cNvSpPr>
            <a:spLocks noGrp="1"/>
          </p:cNvSpPr>
          <p:nvPr>
            <p:ph type="sldNum" sz="quarter" idx="10"/>
          </p:nvPr>
        </p:nvSpPr>
        <p:spPr/>
        <p:txBody>
          <a:bodyPr/>
          <a:lstStyle/>
          <a:p>
            <a:fld id="{A9496F3F-A32B-D94C-A8EB-4ADB8B4F6562}" type="slidenum">
              <a:rPr lang="en-US" smtClean="0"/>
              <a:t>3</a:t>
            </a:fld>
            <a:endParaRPr lang="en-US"/>
          </a:p>
        </p:txBody>
      </p:sp>
    </p:spTree>
    <p:extLst>
      <p:ext uri="{BB962C8B-B14F-4D97-AF65-F5344CB8AC3E}">
        <p14:creationId xmlns:p14="http://schemas.microsoft.com/office/powerpoint/2010/main" val="1442331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wanted to try to fill that gap. We have produced a series of reports for communities in Arizona and New Mexico that support community efforts by providing some of the key information that may otherwise be inaccessible.</a:t>
            </a:r>
          </a:p>
        </p:txBody>
      </p:sp>
      <p:sp>
        <p:nvSpPr>
          <p:cNvPr id="4" name="Slide Number Placeholder 3"/>
          <p:cNvSpPr>
            <a:spLocks noGrp="1"/>
          </p:cNvSpPr>
          <p:nvPr>
            <p:ph type="sldNum" sz="quarter" idx="10"/>
          </p:nvPr>
        </p:nvSpPr>
        <p:spPr/>
        <p:txBody>
          <a:bodyPr/>
          <a:lstStyle/>
          <a:p>
            <a:fld id="{A9496F3F-A32B-D94C-A8EB-4ADB8B4F6562}" type="slidenum">
              <a:rPr lang="en-US" smtClean="0"/>
              <a:t>4</a:t>
            </a:fld>
            <a:endParaRPr lang="en-US"/>
          </a:p>
        </p:txBody>
      </p:sp>
    </p:spTree>
    <p:extLst>
      <p:ext uri="{BB962C8B-B14F-4D97-AF65-F5344CB8AC3E}">
        <p14:creationId xmlns:p14="http://schemas.microsoft.com/office/powerpoint/2010/main" val="1646427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communities we’ve worked with since this project was funded in 2017.</a:t>
            </a:r>
          </a:p>
          <a:p>
            <a:r>
              <a:rPr lang="en-US" dirty="0"/>
              <a:t>Quad Cities will be the last of the series unless we are able to identify new funding and additionally personnel specifically for this work.</a:t>
            </a:r>
          </a:p>
        </p:txBody>
      </p:sp>
      <p:sp>
        <p:nvSpPr>
          <p:cNvPr id="4" name="Slide Number Placeholder 3"/>
          <p:cNvSpPr>
            <a:spLocks noGrp="1"/>
          </p:cNvSpPr>
          <p:nvPr>
            <p:ph type="sldNum" sz="quarter" idx="5"/>
          </p:nvPr>
        </p:nvSpPr>
        <p:spPr/>
        <p:txBody>
          <a:bodyPr/>
          <a:lstStyle/>
          <a:p>
            <a:fld id="{5C1D1E9A-565F-E644-9FD6-CF80BD522936}" type="slidenum">
              <a:rPr lang="en-US" smtClean="0"/>
              <a:t>5</a:t>
            </a:fld>
            <a:endParaRPr lang="en-US"/>
          </a:p>
        </p:txBody>
      </p:sp>
    </p:spTree>
    <p:extLst>
      <p:ext uri="{BB962C8B-B14F-4D97-AF65-F5344CB8AC3E}">
        <p14:creationId xmlns:p14="http://schemas.microsoft.com/office/powerpoint/2010/main" val="1307663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wherever possible we include explanations of </a:t>
            </a:r>
            <a:r>
              <a:rPr lang="en-US" sz="1200" kern="1200" dirty="0">
                <a:solidFill>
                  <a:schemeClr val="tx1"/>
                </a:solidFill>
                <a:effectLst/>
                <a:latin typeface="+mn-lt"/>
                <a:ea typeface="+mn-ea"/>
                <a:cs typeface="+mn-cs"/>
              </a:rPr>
              <a:t>how the analyses were conducted, what types of data were used and why (such as PRISM), and the strengths and weaknesses of downscaled climate models (i.e. why it’s not scientifically sound to downscale to a specific municipal scale).  We want to be transparent in our presentation of data so that </a:t>
            </a:r>
            <a:r>
              <a:rPr lang="en-US" sz="1200" kern="1200" baseline="0" dirty="0">
                <a:solidFill>
                  <a:schemeClr val="tx1"/>
                </a:solidFill>
                <a:effectLst/>
                <a:latin typeface="+mn-lt"/>
                <a:ea typeface="+mn-ea"/>
                <a:cs typeface="+mn-cs"/>
              </a:rPr>
              <a:t>we’re not black-boxing anything, perpetuating the problem of climate science being perceived as not credible, salient, or legitimate to those unfamiliar with it.</a:t>
            </a:r>
            <a:endParaRPr lang="en-US" dirty="0"/>
          </a:p>
        </p:txBody>
      </p:sp>
      <p:sp>
        <p:nvSpPr>
          <p:cNvPr id="4" name="Slide Number Placeholder 3"/>
          <p:cNvSpPr>
            <a:spLocks noGrp="1"/>
          </p:cNvSpPr>
          <p:nvPr>
            <p:ph type="sldNum" sz="quarter" idx="10"/>
          </p:nvPr>
        </p:nvSpPr>
        <p:spPr/>
        <p:txBody>
          <a:bodyPr/>
          <a:lstStyle/>
          <a:p>
            <a:fld id="{A9496F3F-A32B-D94C-A8EB-4ADB8B4F6562}" type="slidenum">
              <a:rPr lang="en-US" smtClean="0"/>
              <a:t>6</a:t>
            </a:fld>
            <a:endParaRPr lang="en-US"/>
          </a:p>
        </p:txBody>
      </p:sp>
    </p:spTree>
    <p:extLst>
      <p:ext uri="{BB962C8B-B14F-4D97-AF65-F5344CB8AC3E}">
        <p14:creationId xmlns:p14="http://schemas.microsoft.com/office/powerpoint/2010/main" val="2802517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1D1E9A-565F-E644-9FD6-CF80BD522936}" type="slidenum">
              <a:rPr lang="en-US" smtClean="0"/>
              <a:t>7</a:t>
            </a:fld>
            <a:endParaRPr lang="en-US"/>
          </a:p>
        </p:txBody>
      </p:sp>
    </p:spTree>
    <p:extLst>
      <p:ext uri="{BB962C8B-B14F-4D97-AF65-F5344CB8AC3E}">
        <p14:creationId xmlns:p14="http://schemas.microsoft.com/office/powerpoint/2010/main" val="3332230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decided on the Prescott AMA because it encompasses the main Quad Cities communities and is an already in-use “decision scale.”</a:t>
            </a:r>
          </a:p>
        </p:txBody>
      </p:sp>
      <p:sp>
        <p:nvSpPr>
          <p:cNvPr id="4" name="Slide Number Placeholder 3"/>
          <p:cNvSpPr>
            <a:spLocks noGrp="1"/>
          </p:cNvSpPr>
          <p:nvPr>
            <p:ph type="sldNum" sz="quarter" idx="5"/>
          </p:nvPr>
        </p:nvSpPr>
        <p:spPr/>
        <p:txBody>
          <a:bodyPr/>
          <a:lstStyle/>
          <a:p>
            <a:fld id="{5C1D1E9A-565F-E644-9FD6-CF80BD522936}" type="slidenum">
              <a:rPr lang="en-US" smtClean="0"/>
              <a:t>8</a:t>
            </a:fld>
            <a:endParaRPr lang="en-US"/>
          </a:p>
        </p:txBody>
      </p:sp>
    </p:spTree>
    <p:extLst>
      <p:ext uri="{BB962C8B-B14F-4D97-AF65-F5344CB8AC3E}">
        <p14:creationId xmlns:p14="http://schemas.microsoft.com/office/powerpoint/2010/main" val="2130206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1D1E9A-565F-E644-9FD6-CF80BD522936}" type="slidenum">
              <a:rPr lang="en-US" smtClean="0"/>
              <a:t>9</a:t>
            </a:fld>
            <a:endParaRPr lang="en-US"/>
          </a:p>
        </p:txBody>
      </p:sp>
    </p:spTree>
    <p:extLst>
      <p:ext uri="{BB962C8B-B14F-4D97-AF65-F5344CB8AC3E}">
        <p14:creationId xmlns:p14="http://schemas.microsoft.com/office/powerpoint/2010/main" val="3611008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65A4A-C825-CC8A-DD81-7E1BCB4E7A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A9A856-51D4-497A-92CB-935CA93FEC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D14680-B84C-7AA6-1E06-0DFBF7400F5E}"/>
              </a:ext>
            </a:extLst>
          </p:cNvPr>
          <p:cNvSpPr>
            <a:spLocks noGrp="1"/>
          </p:cNvSpPr>
          <p:nvPr>
            <p:ph type="dt" sz="half" idx="10"/>
          </p:nvPr>
        </p:nvSpPr>
        <p:spPr/>
        <p:txBody>
          <a:bodyPr/>
          <a:lstStyle/>
          <a:p>
            <a:fld id="{C607269C-EBB5-1445-BCF4-36E3E6DCC6EE}" type="datetimeFigureOut">
              <a:rPr lang="en-US" smtClean="0"/>
              <a:t>11/30/22</a:t>
            </a:fld>
            <a:endParaRPr lang="en-US"/>
          </a:p>
        </p:txBody>
      </p:sp>
      <p:sp>
        <p:nvSpPr>
          <p:cNvPr id="5" name="Footer Placeholder 4">
            <a:extLst>
              <a:ext uri="{FF2B5EF4-FFF2-40B4-BE49-F238E27FC236}">
                <a16:creationId xmlns:a16="http://schemas.microsoft.com/office/drawing/2014/main" id="{D90893CD-3577-BDE0-B4AF-B029D579C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D72D0-E6C6-1717-4A04-51A16983A3A9}"/>
              </a:ext>
            </a:extLst>
          </p:cNvPr>
          <p:cNvSpPr>
            <a:spLocks noGrp="1"/>
          </p:cNvSpPr>
          <p:nvPr>
            <p:ph type="sldNum" sz="quarter" idx="12"/>
          </p:nvPr>
        </p:nvSpPr>
        <p:spPr/>
        <p:txBody>
          <a:bodyPr/>
          <a:lstStyle/>
          <a:p>
            <a:fld id="{5BBC564E-8553-7E4B-894A-8CB1E7C9E948}" type="slidenum">
              <a:rPr lang="en-US" smtClean="0"/>
              <a:t>‹#›</a:t>
            </a:fld>
            <a:endParaRPr lang="en-US"/>
          </a:p>
        </p:txBody>
      </p:sp>
    </p:spTree>
    <p:extLst>
      <p:ext uri="{BB962C8B-B14F-4D97-AF65-F5344CB8AC3E}">
        <p14:creationId xmlns:p14="http://schemas.microsoft.com/office/powerpoint/2010/main" val="1499540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36C12-5808-52E9-9F16-9B4C007732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BF57A7-0BC1-70F0-0FA4-1D46BFF494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42B4B-B349-D88D-9221-9877215158C2}"/>
              </a:ext>
            </a:extLst>
          </p:cNvPr>
          <p:cNvSpPr>
            <a:spLocks noGrp="1"/>
          </p:cNvSpPr>
          <p:nvPr>
            <p:ph type="dt" sz="half" idx="10"/>
          </p:nvPr>
        </p:nvSpPr>
        <p:spPr/>
        <p:txBody>
          <a:bodyPr/>
          <a:lstStyle/>
          <a:p>
            <a:fld id="{C607269C-EBB5-1445-BCF4-36E3E6DCC6EE}" type="datetimeFigureOut">
              <a:rPr lang="en-US" smtClean="0"/>
              <a:t>11/30/22</a:t>
            </a:fld>
            <a:endParaRPr lang="en-US"/>
          </a:p>
        </p:txBody>
      </p:sp>
      <p:sp>
        <p:nvSpPr>
          <p:cNvPr id="5" name="Footer Placeholder 4">
            <a:extLst>
              <a:ext uri="{FF2B5EF4-FFF2-40B4-BE49-F238E27FC236}">
                <a16:creationId xmlns:a16="http://schemas.microsoft.com/office/drawing/2014/main" id="{DA62EAF2-5B3F-7310-A7FE-6852192D3E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DEB4D6-9A1D-5DD2-D046-FC67C10D2794}"/>
              </a:ext>
            </a:extLst>
          </p:cNvPr>
          <p:cNvSpPr>
            <a:spLocks noGrp="1"/>
          </p:cNvSpPr>
          <p:nvPr>
            <p:ph type="sldNum" sz="quarter" idx="12"/>
          </p:nvPr>
        </p:nvSpPr>
        <p:spPr/>
        <p:txBody>
          <a:bodyPr/>
          <a:lstStyle/>
          <a:p>
            <a:fld id="{5BBC564E-8553-7E4B-894A-8CB1E7C9E948}" type="slidenum">
              <a:rPr lang="en-US" smtClean="0"/>
              <a:t>‹#›</a:t>
            </a:fld>
            <a:endParaRPr lang="en-US"/>
          </a:p>
        </p:txBody>
      </p:sp>
    </p:spTree>
    <p:extLst>
      <p:ext uri="{BB962C8B-B14F-4D97-AF65-F5344CB8AC3E}">
        <p14:creationId xmlns:p14="http://schemas.microsoft.com/office/powerpoint/2010/main" val="2520635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8A76C8-CE10-4155-F0FB-0E0A36568E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D6758-D026-26AC-F448-61BA29D3BB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550CDA-AA42-9C56-C9C2-A2373DD71831}"/>
              </a:ext>
            </a:extLst>
          </p:cNvPr>
          <p:cNvSpPr>
            <a:spLocks noGrp="1"/>
          </p:cNvSpPr>
          <p:nvPr>
            <p:ph type="dt" sz="half" idx="10"/>
          </p:nvPr>
        </p:nvSpPr>
        <p:spPr/>
        <p:txBody>
          <a:bodyPr/>
          <a:lstStyle/>
          <a:p>
            <a:fld id="{C607269C-EBB5-1445-BCF4-36E3E6DCC6EE}" type="datetimeFigureOut">
              <a:rPr lang="en-US" smtClean="0"/>
              <a:t>11/30/22</a:t>
            </a:fld>
            <a:endParaRPr lang="en-US"/>
          </a:p>
        </p:txBody>
      </p:sp>
      <p:sp>
        <p:nvSpPr>
          <p:cNvPr id="5" name="Footer Placeholder 4">
            <a:extLst>
              <a:ext uri="{FF2B5EF4-FFF2-40B4-BE49-F238E27FC236}">
                <a16:creationId xmlns:a16="http://schemas.microsoft.com/office/drawing/2014/main" id="{FA6438F0-5AB3-67AA-6C45-B74AA62C6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4AEDD-15D0-410C-3A1F-2B9A4D95A136}"/>
              </a:ext>
            </a:extLst>
          </p:cNvPr>
          <p:cNvSpPr>
            <a:spLocks noGrp="1"/>
          </p:cNvSpPr>
          <p:nvPr>
            <p:ph type="sldNum" sz="quarter" idx="12"/>
          </p:nvPr>
        </p:nvSpPr>
        <p:spPr/>
        <p:txBody>
          <a:bodyPr/>
          <a:lstStyle/>
          <a:p>
            <a:fld id="{5BBC564E-8553-7E4B-894A-8CB1E7C9E948}" type="slidenum">
              <a:rPr lang="en-US" smtClean="0"/>
              <a:t>‹#›</a:t>
            </a:fld>
            <a:endParaRPr lang="en-US"/>
          </a:p>
        </p:txBody>
      </p:sp>
    </p:spTree>
    <p:extLst>
      <p:ext uri="{BB962C8B-B14F-4D97-AF65-F5344CB8AC3E}">
        <p14:creationId xmlns:p14="http://schemas.microsoft.com/office/powerpoint/2010/main" val="1508913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4F266-122F-0DBE-8C73-23DCF5C8A5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C5C23F-C504-7568-C63E-C57F40F8C6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7B51FE-6B0D-B165-9393-3F9E164036DA}"/>
              </a:ext>
            </a:extLst>
          </p:cNvPr>
          <p:cNvSpPr>
            <a:spLocks noGrp="1"/>
          </p:cNvSpPr>
          <p:nvPr>
            <p:ph type="dt" sz="half" idx="10"/>
          </p:nvPr>
        </p:nvSpPr>
        <p:spPr/>
        <p:txBody>
          <a:bodyPr/>
          <a:lstStyle/>
          <a:p>
            <a:fld id="{C607269C-EBB5-1445-BCF4-36E3E6DCC6EE}" type="datetimeFigureOut">
              <a:rPr lang="en-US" smtClean="0"/>
              <a:t>11/30/22</a:t>
            </a:fld>
            <a:endParaRPr lang="en-US"/>
          </a:p>
        </p:txBody>
      </p:sp>
      <p:sp>
        <p:nvSpPr>
          <p:cNvPr id="5" name="Footer Placeholder 4">
            <a:extLst>
              <a:ext uri="{FF2B5EF4-FFF2-40B4-BE49-F238E27FC236}">
                <a16:creationId xmlns:a16="http://schemas.microsoft.com/office/drawing/2014/main" id="{1233F344-D041-DDE2-CF51-F7EA940CD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27530-5687-A543-3C25-DDCDF0AD2274}"/>
              </a:ext>
            </a:extLst>
          </p:cNvPr>
          <p:cNvSpPr>
            <a:spLocks noGrp="1"/>
          </p:cNvSpPr>
          <p:nvPr>
            <p:ph type="sldNum" sz="quarter" idx="12"/>
          </p:nvPr>
        </p:nvSpPr>
        <p:spPr/>
        <p:txBody>
          <a:bodyPr/>
          <a:lstStyle/>
          <a:p>
            <a:fld id="{5BBC564E-8553-7E4B-894A-8CB1E7C9E948}" type="slidenum">
              <a:rPr lang="en-US" smtClean="0"/>
              <a:t>‹#›</a:t>
            </a:fld>
            <a:endParaRPr lang="en-US"/>
          </a:p>
        </p:txBody>
      </p:sp>
    </p:spTree>
    <p:extLst>
      <p:ext uri="{BB962C8B-B14F-4D97-AF65-F5344CB8AC3E}">
        <p14:creationId xmlns:p14="http://schemas.microsoft.com/office/powerpoint/2010/main" val="2901938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D7F77-772C-06B2-1D03-FB95E95000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4598CA-FCEE-B7D4-3FCC-550A076B1A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3CC8E9-2DC6-1C5D-BC48-E0573F3C491E}"/>
              </a:ext>
            </a:extLst>
          </p:cNvPr>
          <p:cNvSpPr>
            <a:spLocks noGrp="1"/>
          </p:cNvSpPr>
          <p:nvPr>
            <p:ph type="dt" sz="half" idx="10"/>
          </p:nvPr>
        </p:nvSpPr>
        <p:spPr/>
        <p:txBody>
          <a:bodyPr/>
          <a:lstStyle/>
          <a:p>
            <a:fld id="{C607269C-EBB5-1445-BCF4-36E3E6DCC6EE}" type="datetimeFigureOut">
              <a:rPr lang="en-US" smtClean="0"/>
              <a:t>11/30/22</a:t>
            </a:fld>
            <a:endParaRPr lang="en-US"/>
          </a:p>
        </p:txBody>
      </p:sp>
      <p:sp>
        <p:nvSpPr>
          <p:cNvPr id="5" name="Footer Placeholder 4">
            <a:extLst>
              <a:ext uri="{FF2B5EF4-FFF2-40B4-BE49-F238E27FC236}">
                <a16:creationId xmlns:a16="http://schemas.microsoft.com/office/drawing/2014/main" id="{D0EF7F57-EA7C-72F1-7D19-D41060AA1E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FBAC70-C3E2-4868-E064-0F5773DC3884}"/>
              </a:ext>
            </a:extLst>
          </p:cNvPr>
          <p:cNvSpPr>
            <a:spLocks noGrp="1"/>
          </p:cNvSpPr>
          <p:nvPr>
            <p:ph type="sldNum" sz="quarter" idx="12"/>
          </p:nvPr>
        </p:nvSpPr>
        <p:spPr/>
        <p:txBody>
          <a:bodyPr/>
          <a:lstStyle/>
          <a:p>
            <a:fld id="{5BBC564E-8553-7E4B-894A-8CB1E7C9E948}" type="slidenum">
              <a:rPr lang="en-US" smtClean="0"/>
              <a:t>‹#›</a:t>
            </a:fld>
            <a:endParaRPr lang="en-US"/>
          </a:p>
        </p:txBody>
      </p:sp>
    </p:spTree>
    <p:extLst>
      <p:ext uri="{BB962C8B-B14F-4D97-AF65-F5344CB8AC3E}">
        <p14:creationId xmlns:p14="http://schemas.microsoft.com/office/powerpoint/2010/main" val="1752048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36F45-8577-5BB1-F258-3A7D4082EB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AF0F4C-78B6-64DF-5B08-BAC0C24347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41390-3BB5-81E1-E4FB-F110771BA2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18CBEA-0663-E681-9D36-544E817D3185}"/>
              </a:ext>
            </a:extLst>
          </p:cNvPr>
          <p:cNvSpPr>
            <a:spLocks noGrp="1"/>
          </p:cNvSpPr>
          <p:nvPr>
            <p:ph type="dt" sz="half" idx="10"/>
          </p:nvPr>
        </p:nvSpPr>
        <p:spPr/>
        <p:txBody>
          <a:bodyPr/>
          <a:lstStyle/>
          <a:p>
            <a:fld id="{C607269C-EBB5-1445-BCF4-36E3E6DCC6EE}" type="datetimeFigureOut">
              <a:rPr lang="en-US" smtClean="0"/>
              <a:t>11/30/22</a:t>
            </a:fld>
            <a:endParaRPr lang="en-US"/>
          </a:p>
        </p:txBody>
      </p:sp>
      <p:sp>
        <p:nvSpPr>
          <p:cNvPr id="6" name="Footer Placeholder 5">
            <a:extLst>
              <a:ext uri="{FF2B5EF4-FFF2-40B4-BE49-F238E27FC236}">
                <a16:creationId xmlns:a16="http://schemas.microsoft.com/office/drawing/2014/main" id="{23A01457-A3D0-340A-9877-A6A494BA0F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8A6167-878D-06C3-BA0D-1AB99068BA7D}"/>
              </a:ext>
            </a:extLst>
          </p:cNvPr>
          <p:cNvSpPr>
            <a:spLocks noGrp="1"/>
          </p:cNvSpPr>
          <p:nvPr>
            <p:ph type="sldNum" sz="quarter" idx="12"/>
          </p:nvPr>
        </p:nvSpPr>
        <p:spPr/>
        <p:txBody>
          <a:bodyPr/>
          <a:lstStyle/>
          <a:p>
            <a:fld id="{5BBC564E-8553-7E4B-894A-8CB1E7C9E948}" type="slidenum">
              <a:rPr lang="en-US" smtClean="0"/>
              <a:t>‹#›</a:t>
            </a:fld>
            <a:endParaRPr lang="en-US"/>
          </a:p>
        </p:txBody>
      </p:sp>
    </p:spTree>
    <p:extLst>
      <p:ext uri="{BB962C8B-B14F-4D97-AF65-F5344CB8AC3E}">
        <p14:creationId xmlns:p14="http://schemas.microsoft.com/office/powerpoint/2010/main" val="1283305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E9214-5145-307D-0E05-57A3CF74E2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4D36B7-5CAA-265B-A035-BDBB4B16F9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3B0E09-C79C-1250-E72F-ABBCE15691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105DFC-0372-8FC1-037A-EC89EBD097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7D206B-E7B3-33C7-BC38-206FFFA802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1474F9-6942-D0AA-2A3C-3E1F05340C05}"/>
              </a:ext>
            </a:extLst>
          </p:cNvPr>
          <p:cNvSpPr>
            <a:spLocks noGrp="1"/>
          </p:cNvSpPr>
          <p:nvPr>
            <p:ph type="dt" sz="half" idx="10"/>
          </p:nvPr>
        </p:nvSpPr>
        <p:spPr/>
        <p:txBody>
          <a:bodyPr/>
          <a:lstStyle/>
          <a:p>
            <a:fld id="{C607269C-EBB5-1445-BCF4-36E3E6DCC6EE}" type="datetimeFigureOut">
              <a:rPr lang="en-US" smtClean="0"/>
              <a:t>11/30/22</a:t>
            </a:fld>
            <a:endParaRPr lang="en-US"/>
          </a:p>
        </p:txBody>
      </p:sp>
      <p:sp>
        <p:nvSpPr>
          <p:cNvPr id="8" name="Footer Placeholder 7">
            <a:extLst>
              <a:ext uri="{FF2B5EF4-FFF2-40B4-BE49-F238E27FC236}">
                <a16:creationId xmlns:a16="http://schemas.microsoft.com/office/drawing/2014/main" id="{335C36DD-0D4F-1473-B32D-D344E2BECB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01F4D1-151B-3462-8BFD-56DFF5BFDD82}"/>
              </a:ext>
            </a:extLst>
          </p:cNvPr>
          <p:cNvSpPr>
            <a:spLocks noGrp="1"/>
          </p:cNvSpPr>
          <p:nvPr>
            <p:ph type="sldNum" sz="quarter" idx="12"/>
          </p:nvPr>
        </p:nvSpPr>
        <p:spPr/>
        <p:txBody>
          <a:bodyPr/>
          <a:lstStyle/>
          <a:p>
            <a:fld id="{5BBC564E-8553-7E4B-894A-8CB1E7C9E948}" type="slidenum">
              <a:rPr lang="en-US" smtClean="0"/>
              <a:t>‹#›</a:t>
            </a:fld>
            <a:endParaRPr lang="en-US"/>
          </a:p>
        </p:txBody>
      </p:sp>
    </p:spTree>
    <p:extLst>
      <p:ext uri="{BB962C8B-B14F-4D97-AF65-F5344CB8AC3E}">
        <p14:creationId xmlns:p14="http://schemas.microsoft.com/office/powerpoint/2010/main" val="2175964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4EFC3-8FA9-11BB-2F0D-D850E8759E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85D651-029D-FCFF-1C9D-96CD030DBD56}"/>
              </a:ext>
            </a:extLst>
          </p:cNvPr>
          <p:cNvSpPr>
            <a:spLocks noGrp="1"/>
          </p:cNvSpPr>
          <p:nvPr>
            <p:ph type="dt" sz="half" idx="10"/>
          </p:nvPr>
        </p:nvSpPr>
        <p:spPr/>
        <p:txBody>
          <a:bodyPr/>
          <a:lstStyle/>
          <a:p>
            <a:fld id="{C607269C-EBB5-1445-BCF4-36E3E6DCC6EE}" type="datetimeFigureOut">
              <a:rPr lang="en-US" smtClean="0"/>
              <a:t>11/30/22</a:t>
            </a:fld>
            <a:endParaRPr lang="en-US"/>
          </a:p>
        </p:txBody>
      </p:sp>
      <p:sp>
        <p:nvSpPr>
          <p:cNvPr id="4" name="Footer Placeholder 3">
            <a:extLst>
              <a:ext uri="{FF2B5EF4-FFF2-40B4-BE49-F238E27FC236}">
                <a16:creationId xmlns:a16="http://schemas.microsoft.com/office/drawing/2014/main" id="{99E1BCF2-9E72-BCCC-1E3B-400D67F744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C9FF07-585E-C624-0EFC-B3A573FD8261}"/>
              </a:ext>
            </a:extLst>
          </p:cNvPr>
          <p:cNvSpPr>
            <a:spLocks noGrp="1"/>
          </p:cNvSpPr>
          <p:nvPr>
            <p:ph type="sldNum" sz="quarter" idx="12"/>
          </p:nvPr>
        </p:nvSpPr>
        <p:spPr/>
        <p:txBody>
          <a:bodyPr/>
          <a:lstStyle/>
          <a:p>
            <a:fld id="{5BBC564E-8553-7E4B-894A-8CB1E7C9E948}" type="slidenum">
              <a:rPr lang="en-US" smtClean="0"/>
              <a:t>‹#›</a:t>
            </a:fld>
            <a:endParaRPr lang="en-US"/>
          </a:p>
        </p:txBody>
      </p:sp>
    </p:spTree>
    <p:extLst>
      <p:ext uri="{BB962C8B-B14F-4D97-AF65-F5344CB8AC3E}">
        <p14:creationId xmlns:p14="http://schemas.microsoft.com/office/powerpoint/2010/main" val="2930851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5A1A17-363A-BFC9-9D09-626E660F485D}"/>
              </a:ext>
            </a:extLst>
          </p:cNvPr>
          <p:cNvSpPr>
            <a:spLocks noGrp="1"/>
          </p:cNvSpPr>
          <p:nvPr>
            <p:ph type="dt" sz="half" idx="10"/>
          </p:nvPr>
        </p:nvSpPr>
        <p:spPr/>
        <p:txBody>
          <a:bodyPr/>
          <a:lstStyle/>
          <a:p>
            <a:fld id="{C607269C-EBB5-1445-BCF4-36E3E6DCC6EE}" type="datetimeFigureOut">
              <a:rPr lang="en-US" smtClean="0"/>
              <a:t>11/30/22</a:t>
            </a:fld>
            <a:endParaRPr lang="en-US"/>
          </a:p>
        </p:txBody>
      </p:sp>
      <p:sp>
        <p:nvSpPr>
          <p:cNvPr id="3" name="Footer Placeholder 2">
            <a:extLst>
              <a:ext uri="{FF2B5EF4-FFF2-40B4-BE49-F238E27FC236}">
                <a16:creationId xmlns:a16="http://schemas.microsoft.com/office/drawing/2014/main" id="{CEB729E4-3183-A7B2-F638-B8DC7E7EFA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CB5B01-B901-A91F-1741-6B25EE1999A2}"/>
              </a:ext>
            </a:extLst>
          </p:cNvPr>
          <p:cNvSpPr>
            <a:spLocks noGrp="1"/>
          </p:cNvSpPr>
          <p:nvPr>
            <p:ph type="sldNum" sz="quarter" idx="12"/>
          </p:nvPr>
        </p:nvSpPr>
        <p:spPr/>
        <p:txBody>
          <a:bodyPr/>
          <a:lstStyle/>
          <a:p>
            <a:fld id="{5BBC564E-8553-7E4B-894A-8CB1E7C9E948}" type="slidenum">
              <a:rPr lang="en-US" smtClean="0"/>
              <a:t>‹#›</a:t>
            </a:fld>
            <a:endParaRPr lang="en-US"/>
          </a:p>
        </p:txBody>
      </p:sp>
    </p:spTree>
    <p:extLst>
      <p:ext uri="{BB962C8B-B14F-4D97-AF65-F5344CB8AC3E}">
        <p14:creationId xmlns:p14="http://schemas.microsoft.com/office/powerpoint/2010/main" val="3910641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E0D05-DE25-E046-CC0E-C9EC9F15B8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D032A-0366-8B73-91EF-127B021714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25B958-1410-8EA9-2E6E-6BEC7026DC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1910A2-FDCB-EE5E-DE38-EB1C0855AD04}"/>
              </a:ext>
            </a:extLst>
          </p:cNvPr>
          <p:cNvSpPr>
            <a:spLocks noGrp="1"/>
          </p:cNvSpPr>
          <p:nvPr>
            <p:ph type="dt" sz="half" idx="10"/>
          </p:nvPr>
        </p:nvSpPr>
        <p:spPr/>
        <p:txBody>
          <a:bodyPr/>
          <a:lstStyle/>
          <a:p>
            <a:fld id="{C607269C-EBB5-1445-BCF4-36E3E6DCC6EE}" type="datetimeFigureOut">
              <a:rPr lang="en-US" smtClean="0"/>
              <a:t>11/30/22</a:t>
            </a:fld>
            <a:endParaRPr lang="en-US"/>
          </a:p>
        </p:txBody>
      </p:sp>
      <p:sp>
        <p:nvSpPr>
          <p:cNvPr id="6" name="Footer Placeholder 5">
            <a:extLst>
              <a:ext uri="{FF2B5EF4-FFF2-40B4-BE49-F238E27FC236}">
                <a16:creationId xmlns:a16="http://schemas.microsoft.com/office/drawing/2014/main" id="{1B75F29A-57A2-8205-A2A4-E4EE03C19B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AB2BE7-3866-86E2-4D30-1020A14901D3}"/>
              </a:ext>
            </a:extLst>
          </p:cNvPr>
          <p:cNvSpPr>
            <a:spLocks noGrp="1"/>
          </p:cNvSpPr>
          <p:nvPr>
            <p:ph type="sldNum" sz="quarter" idx="12"/>
          </p:nvPr>
        </p:nvSpPr>
        <p:spPr/>
        <p:txBody>
          <a:bodyPr/>
          <a:lstStyle/>
          <a:p>
            <a:fld id="{5BBC564E-8553-7E4B-894A-8CB1E7C9E948}" type="slidenum">
              <a:rPr lang="en-US" smtClean="0"/>
              <a:t>‹#›</a:t>
            </a:fld>
            <a:endParaRPr lang="en-US"/>
          </a:p>
        </p:txBody>
      </p:sp>
    </p:spTree>
    <p:extLst>
      <p:ext uri="{BB962C8B-B14F-4D97-AF65-F5344CB8AC3E}">
        <p14:creationId xmlns:p14="http://schemas.microsoft.com/office/powerpoint/2010/main" val="3044085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4FE2-B7D7-C097-3964-352C8AD450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D1A43C-7866-4260-AC2B-C60CAA1360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707F5D-067C-AB5C-2EE7-A167C7ABDA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540985-3F46-A878-9933-7383B904A914}"/>
              </a:ext>
            </a:extLst>
          </p:cNvPr>
          <p:cNvSpPr>
            <a:spLocks noGrp="1"/>
          </p:cNvSpPr>
          <p:nvPr>
            <p:ph type="dt" sz="half" idx="10"/>
          </p:nvPr>
        </p:nvSpPr>
        <p:spPr/>
        <p:txBody>
          <a:bodyPr/>
          <a:lstStyle/>
          <a:p>
            <a:fld id="{C607269C-EBB5-1445-BCF4-36E3E6DCC6EE}" type="datetimeFigureOut">
              <a:rPr lang="en-US" smtClean="0"/>
              <a:t>11/30/22</a:t>
            </a:fld>
            <a:endParaRPr lang="en-US"/>
          </a:p>
        </p:txBody>
      </p:sp>
      <p:sp>
        <p:nvSpPr>
          <p:cNvPr id="6" name="Footer Placeholder 5">
            <a:extLst>
              <a:ext uri="{FF2B5EF4-FFF2-40B4-BE49-F238E27FC236}">
                <a16:creationId xmlns:a16="http://schemas.microsoft.com/office/drawing/2014/main" id="{7612E0D3-4EEB-F427-30FC-4DB862D679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20085C-7942-90F5-8358-91C1EB2AD65F}"/>
              </a:ext>
            </a:extLst>
          </p:cNvPr>
          <p:cNvSpPr>
            <a:spLocks noGrp="1"/>
          </p:cNvSpPr>
          <p:nvPr>
            <p:ph type="sldNum" sz="quarter" idx="12"/>
          </p:nvPr>
        </p:nvSpPr>
        <p:spPr/>
        <p:txBody>
          <a:bodyPr/>
          <a:lstStyle/>
          <a:p>
            <a:fld id="{5BBC564E-8553-7E4B-894A-8CB1E7C9E948}" type="slidenum">
              <a:rPr lang="en-US" smtClean="0"/>
              <a:t>‹#›</a:t>
            </a:fld>
            <a:endParaRPr lang="en-US"/>
          </a:p>
        </p:txBody>
      </p:sp>
    </p:spTree>
    <p:extLst>
      <p:ext uri="{BB962C8B-B14F-4D97-AF65-F5344CB8AC3E}">
        <p14:creationId xmlns:p14="http://schemas.microsoft.com/office/powerpoint/2010/main" val="254028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CFBBCC-BEF6-1F50-E960-F81E88B248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3FF8CF-5175-7F7E-E3BE-8DF76D0257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AAF2F-DEBA-B97D-EDBF-5CFE97F70F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7269C-EBB5-1445-BCF4-36E3E6DCC6EE}" type="datetimeFigureOut">
              <a:rPr lang="en-US" smtClean="0"/>
              <a:t>11/30/22</a:t>
            </a:fld>
            <a:endParaRPr lang="en-US"/>
          </a:p>
        </p:txBody>
      </p:sp>
      <p:sp>
        <p:nvSpPr>
          <p:cNvPr id="5" name="Footer Placeholder 4">
            <a:extLst>
              <a:ext uri="{FF2B5EF4-FFF2-40B4-BE49-F238E27FC236}">
                <a16:creationId xmlns:a16="http://schemas.microsoft.com/office/drawing/2014/main" id="{B44B8CF1-1871-3D82-0D2F-5126AA0D62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756484-3F0F-1DC6-92BB-C9EBF1D86C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BC564E-8553-7E4B-894A-8CB1E7C9E948}" type="slidenum">
              <a:rPr lang="en-US" smtClean="0"/>
              <a:t>‹#›</a:t>
            </a:fld>
            <a:endParaRPr lang="en-US"/>
          </a:p>
        </p:txBody>
      </p:sp>
    </p:spTree>
    <p:extLst>
      <p:ext uri="{BB962C8B-B14F-4D97-AF65-F5344CB8AC3E}">
        <p14:creationId xmlns:p14="http://schemas.microsoft.com/office/powerpoint/2010/main" val="1601129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s://hazards.fema.gov/nri/"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planning.org/publications/report/9174069/"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hyperlink" Target="https://www.planning.org/publications/report/9112664/"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fs.usda.gov/managing-land/sc/adaptation"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9.jpg"/><Relationship Id="rId5" Type="http://schemas.openxmlformats.org/officeDocument/2006/relationships/image" Target="../media/image38.sv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215"/>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7FFAB-80B3-9109-8D8C-EC4FDFC7107F}"/>
              </a:ext>
            </a:extLst>
          </p:cNvPr>
          <p:cNvSpPr>
            <a:spLocks noGrp="1"/>
          </p:cNvSpPr>
          <p:nvPr>
            <p:ph type="ctrTitle"/>
          </p:nvPr>
        </p:nvSpPr>
        <p:spPr/>
        <p:txBody>
          <a:bodyPr anchor="ctr">
            <a:noAutofit/>
          </a:bodyPr>
          <a:lstStyle/>
          <a:p>
            <a:r>
              <a:rPr lang="en-US" sz="4400" b="1" dirty="0"/>
              <a:t>Community Climate Profile for the Quad Cities Region of Arizona</a:t>
            </a:r>
            <a:br>
              <a:rPr lang="en-US" sz="4400" b="1" dirty="0"/>
            </a:br>
            <a:br>
              <a:rPr lang="en-US" sz="4400" b="1" dirty="0"/>
            </a:br>
            <a:r>
              <a:rPr lang="en-US" sz="4400" b="1" dirty="0"/>
              <a:t>Draft Report Summary</a:t>
            </a:r>
            <a:endParaRPr lang="en-US" sz="4400" b="1" dirty="0">
              <a:cs typeface="Calibri Light"/>
            </a:endParaRPr>
          </a:p>
        </p:txBody>
      </p:sp>
      <p:sp>
        <p:nvSpPr>
          <p:cNvPr id="3" name="Subtitle 2">
            <a:extLst>
              <a:ext uri="{FF2B5EF4-FFF2-40B4-BE49-F238E27FC236}">
                <a16:creationId xmlns:a16="http://schemas.microsoft.com/office/drawing/2014/main" id="{A2687434-BA70-A85D-27C3-3C929A377D3C}"/>
              </a:ext>
            </a:extLst>
          </p:cNvPr>
          <p:cNvSpPr>
            <a:spLocks noGrp="1"/>
          </p:cNvSpPr>
          <p:nvPr>
            <p:ph type="subTitle" idx="1"/>
          </p:nvPr>
        </p:nvSpPr>
        <p:spPr>
          <a:xfrm>
            <a:off x="1524000" y="4175918"/>
            <a:ext cx="9144000" cy="2387600"/>
          </a:xfrm>
        </p:spPr>
        <p:txBody>
          <a:bodyPr vert="horz" lIns="91440" tIns="45720" rIns="91440" bIns="45720" rtlCol="0" anchor="t">
            <a:normAutofit lnSpcReduction="10000"/>
          </a:bodyPr>
          <a:lstStyle/>
          <a:p>
            <a:r>
              <a:rPr lang="en-US" sz="3100" dirty="0"/>
              <a:t>Alison Meadow</a:t>
            </a:r>
          </a:p>
          <a:p>
            <a:r>
              <a:rPr lang="en-US" sz="3100" dirty="0">
                <a:cs typeface="Calibri"/>
              </a:rPr>
              <a:t>Climate Assessment for the Southwest</a:t>
            </a:r>
          </a:p>
          <a:p>
            <a:r>
              <a:rPr lang="en-US" b="1" dirty="0"/>
              <a:t>University of Arizona</a:t>
            </a:r>
          </a:p>
          <a:p>
            <a:endParaRPr lang="en-US" b="1" dirty="0">
              <a:cs typeface="Calibri"/>
            </a:endParaRPr>
          </a:p>
          <a:p>
            <a:r>
              <a:rPr lang="en-US" b="1" dirty="0">
                <a:cs typeface="Calibri"/>
              </a:rPr>
              <a:t>December 1, 2022</a:t>
            </a:r>
          </a:p>
        </p:txBody>
      </p:sp>
      <p:pic>
        <p:nvPicPr>
          <p:cNvPr id="4" name="Picture 2">
            <a:extLst>
              <a:ext uri="{FF2B5EF4-FFF2-40B4-BE49-F238E27FC236}">
                <a16:creationId xmlns:a16="http://schemas.microsoft.com/office/drawing/2014/main" id="{9B1286D0-B8D8-282F-22B4-2FE827FAA1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7957" y="195395"/>
            <a:ext cx="3516086" cy="926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908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941087-79C0-A2D2-615F-87001C7EA636}"/>
              </a:ext>
            </a:extLst>
          </p:cNvPr>
          <p:cNvSpPr/>
          <p:nvPr/>
        </p:nvSpPr>
        <p:spPr>
          <a:xfrm>
            <a:off x="3565278" y="0"/>
            <a:ext cx="8626722"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BABC932-311D-67A6-7FA5-1ADFDD33089A}"/>
              </a:ext>
            </a:extLst>
          </p:cNvPr>
          <p:cNvSpPr>
            <a:spLocks noGrp="1"/>
          </p:cNvSpPr>
          <p:nvPr>
            <p:ph type="title"/>
          </p:nvPr>
        </p:nvSpPr>
        <p:spPr>
          <a:xfrm>
            <a:off x="328536" y="1832042"/>
            <a:ext cx="3035411" cy="1325563"/>
          </a:xfrm>
        </p:spPr>
        <p:txBody>
          <a:bodyPr>
            <a:normAutofit fontScale="90000"/>
          </a:bodyPr>
          <a:lstStyle/>
          <a:p>
            <a:r>
              <a:rPr lang="en-US" dirty="0">
                <a:solidFill>
                  <a:schemeClr val="bg1"/>
                </a:solidFill>
              </a:rPr>
              <a:t>Temperatures </a:t>
            </a:r>
            <a:br>
              <a:rPr lang="en-US" dirty="0">
                <a:solidFill>
                  <a:schemeClr val="bg1"/>
                </a:solidFill>
              </a:rPr>
            </a:br>
            <a:br>
              <a:rPr lang="en-US" dirty="0">
                <a:solidFill>
                  <a:schemeClr val="bg1"/>
                </a:solidFill>
              </a:rPr>
            </a:br>
            <a:r>
              <a:rPr lang="en-US" dirty="0">
                <a:solidFill>
                  <a:schemeClr val="bg1"/>
                </a:solidFill>
              </a:rPr>
              <a:t>Instrumental Record</a:t>
            </a:r>
            <a:endParaRPr lang="en-US" dirty="0">
              <a:solidFill>
                <a:schemeClr val="bg1"/>
              </a:solidFill>
              <a:cs typeface="Calibri Light"/>
            </a:endParaRPr>
          </a:p>
        </p:txBody>
      </p:sp>
      <p:pic>
        <p:nvPicPr>
          <p:cNvPr id="5" name="Picture 4">
            <a:extLst>
              <a:ext uri="{FF2B5EF4-FFF2-40B4-BE49-F238E27FC236}">
                <a16:creationId xmlns:a16="http://schemas.microsoft.com/office/drawing/2014/main" id="{A8577100-7578-B1E2-2E21-89AC963D320B}"/>
              </a:ext>
            </a:extLst>
          </p:cNvPr>
          <p:cNvPicPr>
            <a:picLocks noChangeAspect="1"/>
          </p:cNvPicPr>
          <p:nvPr/>
        </p:nvPicPr>
        <p:blipFill>
          <a:blip r:embed="rId3"/>
          <a:stretch>
            <a:fillRect/>
          </a:stretch>
        </p:blipFill>
        <p:spPr>
          <a:xfrm>
            <a:off x="3579333" y="558111"/>
            <a:ext cx="8612667" cy="5741778"/>
          </a:xfrm>
          <a:prstGeom prst="rect">
            <a:avLst/>
          </a:prstGeom>
        </p:spPr>
      </p:pic>
      <p:sp>
        <p:nvSpPr>
          <p:cNvPr id="6" name="Oval 5">
            <a:extLst>
              <a:ext uri="{FF2B5EF4-FFF2-40B4-BE49-F238E27FC236}">
                <a16:creationId xmlns:a16="http://schemas.microsoft.com/office/drawing/2014/main" id="{078EB343-EB1D-150A-6139-AA5A85222F9E}"/>
              </a:ext>
            </a:extLst>
          </p:cNvPr>
          <p:cNvSpPr/>
          <p:nvPr/>
        </p:nvSpPr>
        <p:spPr>
          <a:xfrm rot="20078932">
            <a:off x="8534414" y="1124835"/>
            <a:ext cx="3755092" cy="2868766"/>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1044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4B09E1-1ADE-362D-1D72-AE60BFFC41C8}"/>
              </a:ext>
            </a:extLst>
          </p:cNvPr>
          <p:cNvSpPr/>
          <p:nvPr/>
        </p:nvSpPr>
        <p:spPr>
          <a:xfrm>
            <a:off x="0" y="0"/>
            <a:ext cx="87570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B051EA-705D-8CA8-7625-BADF13D7F17A}"/>
              </a:ext>
            </a:extLst>
          </p:cNvPr>
          <p:cNvSpPr>
            <a:spLocks noGrp="1"/>
          </p:cNvSpPr>
          <p:nvPr>
            <p:ph type="title"/>
          </p:nvPr>
        </p:nvSpPr>
        <p:spPr>
          <a:xfrm>
            <a:off x="8858458" y="2088447"/>
            <a:ext cx="3136432" cy="1325563"/>
          </a:xfrm>
        </p:spPr>
        <p:txBody>
          <a:bodyPr>
            <a:normAutofit fontScale="90000"/>
          </a:bodyPr>
          <a:lstStyle/>
          <a:p>
            <a:r>
              <a:rPr lang="en-US" dirty="0">
                <a:solidFill>
                  <a:schemeClr val="bg1"/>
                </a:solidFill>
              </a:rPr>
              <a:t>Precipitation</a:t>
            </a:r>
            <a:br>
              <a:rPr lang="en-US" dirty="0">
                <a:solidFill>
                  <a:schemeClr val="bg1"/>
                </a:solidFill>
              </a:rPr>
            </a:br>
            <a:br>
              <a:rPr lang="en-US" dirty="0">
                <a:solidFill>
                  <a:schemeClr val="bg1"/>
                </a:solidFill>
              </a:rPr>
            </a:br>
            <a:r>
              <a:rPr lang="en-US" dirty="0">
                <a:solidFill>
                  <a:schemeClr val="bg1"/>
                </a:solidFill>
              </a:rPr>
              <a:t>Instrumental Record</a:t>
            </a:r>
            <a:endParaRPr lang="en-US" dirty="0">
              <a:solidFill>
                <a:schemeClr val="bg1"/>
              </a:solidFill>
              <a:cs typeface="Calibri Light"/>
            </a:endParaRPr>
          </a:p>
        </p:txBody>
      </p:sp>
      <p:pic>
        <p:nvPicPr>
          <p:cNvPr id="9" name="Picture 8">
            <a:extLst>
              <a:ext uri="{FF2B5EF4-FFF2-40B4-BE49-F238E27FC236}">
                <a16:creationId xmlns:a16="http://schemas.microsoft.com/office/drawing/2014/main" id="{6D26A4FA-AD3C-914F-A0D0-F4EDC94A8838}"/>
              </a:ext>
            </a:extLst>
          </p:cNvPr>
          <p:cNvPicPr>
            <a:picLocks noChangeAspect="1"/>
          </p:cNvPicPr>
          <p:nvPr/>
        </p:nvPicPr>
        <p:blipFill>
          <a:blip r:embed="rId3"/>
          <a:stretch>
            <a:fillRect/>
          </a:stretch>
        </p:blipFill>
        <p:spPr>
          <a:xfrm>
            <a:off x="0" y="501845"/>
            <a:ext cx="8736495" cy="5824330"/>
          </a:xfrm>
          <a:prstGeom prst="rect">
            <a:avLst/>
          </a:prstGeom>
        </p:spPr>
      </p:pic>
    </p:spTree>
    <p:extLst>
      <p:ext uri="{BB962C8B-B14F-4D97-AF65-F5344CB8AC3E}">
        <p14:creationId xmlns:p14="http://schemas.microsoft.com/office/powerpoint/2010/main" val="2524063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35CC15-4705-FCCA-D0BB-E9C4BE6C9167}"/>
              </a:ext>
            </a:extLst>
          </p:cNvPr>
          <p:cNvSpPr/>
          <p:nvPr/>
        </p:nvSpPr>
        <p:spPr>
          <a:xfrm>
            <a:off x="0" y="0"/>
            <a:ext cx="12192000" cy="1143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E6371F1-2882-E77E-1A56-7B7004EDF87F}"/>
              </a:ext>
            </a:extLst>
          </p:cNvPr>
          <p:cNvPicPr>
            <a:picLocks noChangeAspect="1"/>
          </p:cNvPicPr>
          <p:nvPr/>
        </p:nvPicPr>
        <p:blipFill>
          <a:blip r:embed="rId3"/>
          <a:stretch>
            <a:fillRect/>
          </a:stretch>
        </p:blipFill>
        <p:spPr>
          <a:xfrm>
            <a:off x="1866898" y="1219200"/>
            <a:ext cx="8458200" cy="5638800"/>
          </a:xfrm>
          <a:prstGeom prst="rect">
            <a:avLst/>
          </a:prstGeom>
        </p:spPr>
      </p:pic>
      <p:sp>
        <p:nvSpPr>
          <p:cNvPr id="5" name="Oval 4">
            <a:extLst>
              <a:ext uri="{FF2B5EF4-FFF2-40B4-BE49-F238E27FC236}">
                <a16:creationId xmlns:a16="http://schemas.microsoft.com/office/drawing/2014/main" id="{2B331EA0-9909-E0DD-E39E-2939AA54FFAC}"/>
              </a:ext>
            </a:extLst>
          </p:cNvPr>
          <p:cNvSpPr>
            <a:spLocks noChangeAspect="1"/>
          </p:cNvSpPr>
          <p:nvPr/>
        </p:nvSpPr>
        <p:spPr>
          <a:xfrm>
            <a:off x="6990926" y="3731973"/>
            <a:ext cx="1004552" cy="9144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0D84998A-A7D4-A1FD-1DE3-76F845381871}"/>
              </a:ext>
            </a:extLst>
          </p:cNvPr>
          <p:cNvSpPr>
            <a:spLocks noChangeAspect="1"/>
          </p:cNvSpPr>
          <p:nvPr/>
        </p:nvSpPr>
        <p:spPr>
          <a:xfrm>
            <a:off x="9272805" y="2438400"/>
            <a:ext cx="1004552" cy="9144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C2291367-0B2C-F17D-17D0-7378BA6C526C}"/>
              </a:ext>
            </a:extLst>
          </p:cNvPr>
          <p:cNvSpPr>
            <a:spLocks noChangeAspect="1"/>
          </p:cNvSpPr>
          <p:nvPr/>
        </p:nvSpPr>
        <p:spPr>
          <a:xfrm>
            <a:off x="9320546" y="3429000"/>
            <a:ext cx="1004552" cy="9144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C56FD26-3C47-23AA-C831-1D1EDED134B8}"/>
              </a:ext>
            </a:extLst>
          </p:cNvPr>
          <p:cNvSpPr txBox="1"/>
          <p:nvPr/>
        </p:nvSpPr>
        <p:spPr>
          <a:xfrm>
            <a:off x="1851312" y="307673"/>
            <a:ext cx="8489373" cy="646331"/>
          </a:xfrm>
          <a:prstGeom prst="rect">
            <a:avLst/>
          </a:prstGeom>
          <a:noFill/>
        </p:spPr>
        <p:txBody>
          <a:bodyPr wrap="square" rtlCol="0">
            <a:spAutoFit/>
          </a:bodyPr>
          <a:lstStyle/>
          <a:p>
            <a:pPr algn="ctr"/>
            <a:r>
              <a:rPr lang="en-US" sz="3600" dirty="0">
                <a:solidFill>
                  <a:schemeClr val="bg1"/>
                </a:solidFill>
              </a:rPr>
              <a:t>Projected Annual Average Temperature</a:t>
            </a:r>
          </a:p>
        </p:txBody>
      </p:sp>
    </p:spTree>
    <p:extLst>
      <p:ext uri="{BB962C8B-B14F-4D97-AF65-F5344CB8AC3E}">
        <p14:creationId xmlns:p14="http://schemas.microsoft.com/office/powerpoint/2010/main" val="3245662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26835B-837A-E1E4-6844-812E1696C5CE}"/>
              </a:ext>
            </a:extLst>
          </p:cNvPr>
          <p:cNvSpPr/>
          <p:nvPr/>
        </p:nvSpPr>
        <p:spPr>
          <a:xfrm>
            <a:off x="0" y="0"/>
            <a:ext cx="12192000" cy="1143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8A2763E-E807-B053-9F18-E616D05F2F16}"/>
              </a:ext>
            </a:extLst>
          </p:cNvPr>
          <p:cNvPicPr>
            <a:picLocks noChangeAspect="1"/>
          </p:cNvPicPr>
          <p:nvPr/>
        </p:nvPicPr>
        <p:blipFill>
          <a:blip r:embed="rId3"/>
          <a:stretch>
            <a:fillRect/>
          </a:stretch>
        </p:blipFill>
        <p:spPr>
          <a:xfrm>
            <a:off x="1866899" y="1218676"/>
            <a:ext cx="8458200" cy="5638800"/>
          </a:xfrm>
          <a:prstGeom prst="rect">
            <a:avLst/>
          </a:prstGeom>
        </p:spPr>
      </p:pic>
      <p:sp>
        <p:nvSpPr>
          <p:cNvPr id="4" name="Oval 3">
            <a:extLst>
              <a:ext uri="{FF2B5EF4-FFF2-40B4-BE49-F238E27FC236}">
                <a16:creationId xmlns:a16="http://schemas.microsoft.com/office/drawing/2014/main" id="{821B2ADC-9401-C3DA-1EA5-500845794F16}"/>
              </a:ext>
            </a:extLst>
          </p:cNvPr>
          <p:cNvSpPr>
            <a:spLocks noChangeAspect="1"/>
          </p:cNvSpPr>
          <p:nvPr/>
        </p:nvSpPr>
        <p:spPr>
          <a:xfrm>
            <a:off x="9320547" y="3528204"/>
            <a:ext cx="1004552" cy="9144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D1D9123-F416-3512-C3C5-BA03EA9A2814}"/>
              </a:ext>
            </a:extLst>
          </p:cNvPr>
          <p:cNvSpPr txBox="1"/>
          <p:nvPr/>
        </p:nvSpPr>
        <p:spPr>
          <a:xfrm>
            <a:off x="72736" y="193050"/>
            <a:ext cx="12046527" cy="646331"/>
          </a:xfrm>
          <a:prstGeom prst="rect">
            <a:avLst/>
          </a:prstGeom>
          <a:noFill/>
        </p:spPr>
        <p:txBody>
          <a:bodyPr wrap="square" rtlCol="0">
            <a:spAutoFit/>
          </a:bodyPr>
          <a:lstStyle/>
          <a:p>
            <a:pPr algn="ctr"/>
            <a:r>
              <a:rPr lang="en-US" sz="3600" dirty="0">
                <a:solidFill>
                  <a:schemeClr val="bg1"/>
                </a:solidFill>
              </a:rPr>
              <a:t>Projected Annual Average Precipitation</a:t>
            </a:r>
          </a:p>
        </p:txBody>
      </p:sp>
    </p:spTree>
    <p:extLst>
      <p:ext uri="{BB962C8B-B14F-4D97-AF65-F5344CB8AC3E}">
        <p14:creationId xmlns:p14="http://schemas.microsoft.com/office/powerpoint/2010/main" val="588814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A2D63-3622-2FE3-DDAF-5368AD05BE17}"/>
              </a:ext>
            </a:extLst>
          </p:cNvPr>
          <p:cNvSpPr>
            <a:spLocks noGrp="1"/>
          </p:cNvSpPr>
          <p:nvPr>
            <p:ph type="title"/>
          </p:nvPr>
        </p:nvSpPr>
        <p:spPr/>
        <p:txBody>
          <a:bodyPr/>
          <a:lstStyle/>
          <a:p>
            <a:r>
              <a:rPr lang="en-US" dirty="0">
                <a:solidFill>
                  <a:schemeClr val="bg1"/>
                </a:solidFill>
              </a:rPr>
              <a:t>Climate Extremes</a:t>
            </a:r>
          </a:p>
        </p:txBody>
      </p:sp>
    </p:spTree>
    <p:extLst>
      <p:ext uri="{BB962C8B-B14F-4D97-AF65-F5344CB8AC3E}">
        <p14:creationId xmlns:p14="http://schemas.microsoft.com/office/powerpoint/2010/main" val="1203066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D89791-F2AC-1E4E-7379-E479370C4350}"/>
              </a:ext>
            </a:extLst>
          </p:cNvPr>
          <p:cNvPicPr>
            <a:picLocks noChangeAspect="1"/>
          </p:cNvPicPr>
          <p:nvPr/>
        </p:nvPicPr>
        <p:blipFill>
          <a:blip r:embed="rId3"/>
          <a:stretch>
            <a:fillRect/>
          </a:stretch>
        </p:blipFill>
        <p:spPr>
          <a:xfrm>
            <a:off x="1866900" y="1219200"/>
            <a:ext cx="8458200" cy="5638800"/>
          </a:xfrm>
          <a:prstGeom prst="rect">
            <a:avLst/>
          </a:prstGeom>
        </p:spPr>
      </p:pic>
      <p:sp>
        <p:nvSpPr>
          <p:cNvPr id="4" name="Oval 3">
            <a:extLst>
              <a:ext uri="{FF2B5EF4-FFF2-40B4-BE49-F238E27FC236}">
                <a16:creationId xmlns:a16="http://schemas.microsoft.com/office/drawing/2014/main" id="{047CD5CF-6A8F-4D4D-8B96-F7A1F99D9CFA}"/>
              </a:ext>
            </a:extLst>
          </p:cNvPr>
          <p:cNvSpPr>
            <a:spLocks noChangeAspect="1"/>
          </p:cNvSpPr>
          <p:nvPr/>
        </p:nvSpPr>
        <p:spPr>
          <a:xfrm>
            <a:off x="7063858" y="4038600"/>
            <a:ext cx="1004552" cy="9144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5C8A5360-7CBD-AA4F-96C9-145B1AADC0C2}"/>
              </a:ext>
            </a:extLst>
          </p:cNvPr>
          <p:cNvSpPr>
            <a:spLocks noChangeAspect="1"/>
          </p:cNvSpPr>
          <p:nvPr/>
        </p:nvSpPr>
        <p:spPr>
          <a:xfrm>
            <a:off x="9320548" y="2726340"/>
            <a:ext cx="1004552" cy="9144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A369F6FB-7947-9B90-9668-7A9EAA2818A6}"/>
              </a:ext>
            </a:extLst>
          </p:cNvPr>
          <p:cNvSpPr>
            <a:spLocks noChangeAspect="1"/>
          </p:cNvSpPr>
          <p:nvPr/>
        </p:nvSpPr>
        <p:spPr>
          <a:xfrm>
            <a:off x="9320548" y="3899404"/>
            <a:ext cx="1004552" cy="9144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67BA5BF-5A17-2556-41DA-B4C4A5F2FD7A}"/>
              </a:ext>
            </a:extLst>
          </p:cNvPr>
          <p:cNvSpPr/>
          <p:nvPr/>
        </p:nvSpPr>
        <p:spPr>
          <a:xfrm>
            <a:off x="0" y="0"/>
            <a:ext cx="12192000" cy="1143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85289D6-7B54-A82F-E290-EC290B872374}"/>
              </a:ext>
            </a:extLst>
          </p:cNvPr>
          <p:cNvSpPr txBox="1"/>
          <p:nvPr/>
        </p:nvSpPr>
        <p:spPr>
          <a:xfrm>
            <a:off x="2193878" y="303938"/>
            <a:ext cx="7804243" cy="584775"/>
          </a:xfrm>
          <a:prstGeom prst="rect">
            <a:avLst/>
          </a:prstGeom>
          <a:noFill/>
        </p:spPr>
        <p:txBody>
          <a:bodyPr wrap="square" rtlCol="0">
            <a:spAutoFit/>
          </a:bodyPr>
          <a:lstStyle/>
          <a:p>
            <a:pPr algn="ctr"/>
            <a:r>
              <a:rPr lang="en-US" sz="3200" dirty="0">
                <a:solidFill>
                  <a:schemeClr val="bg1"/>
                </a:solidFill>
              </a:rPr>
              <a:t>Days Above 95</a:t>
            </a:r>
            <a:r>
              <a:rPr lang="en-US" sz="3200" baseline="30000" dirty="0">
                <a:solidFill>
                  <a:schemeClr val="bg1"/>
                </a:solidFill>
              </a:rPr>
              <a:t>o</a:t>
            </a:r>
            <a:endParaRPr lang="en-US" sz="3200" dirty="0">
              <a:solidFill>
                <a:schemeClr val="bg1"/>
              </a:solidFill>
            </a:endParaRPr>
          </a:p>
        </p:txBody>
      </p:sp>
    </p:spTree>
    <p:extLst>
      <p:ext uri="{BB962C8B-B14F-4D97-AF65-F5344CB8AC3E}">
        <p14:creationId xmlns:p14="http://schemas.microsoft.com/office/powerpoint/2010/main" val="3057230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766A3F-7137-335C-444F-257725844B07}"/>
              </a:ext>
            </a:extLst>
          </p:cNvPr>
          <p:cNvPicPr>
            <a:picLocks noChangeAspect="1"/>
          </p:cNvPicPr>
          <p:nvPr/>
        </p:nvPicPr>
        <p:blipFill>
          <a:blip r:embed="rId3"/>
          <a:stretch>
            <a:fillRect/>
          </a:stretch>
        </p:blipFill>
        <p:spPr>
          <a:xfrm>
            <a:off x="1866900" y="1219200"/>
            <a:ext cx="8458200" cy="5638800"/>
          </a:xfrm>
          <a:prstGeom prst="rect">
            <a:avLst/>
          </a:prstGeom>
        </p:spPr>
      </p:pic>
      <p:sp>
        <p:nvSpPr>
          <p:cNvPr id="4" name="Oval 3">
            <a:extLst>
              <a:ext uri="{FF2B5EF4-FFF2-40B4-BE49-F238E27FC236}">
                <a16:creationId xmlns:a16="http://schemas.microsoft.com/office/drawing/2014/main" id="{BDF1E8E6-B272-9B63-555B-0B3A7CB98DB1}"/>
              </a:ext>
            </a:extLst>
          </p:cNvPr>
          <p:cNvSpPr>
            <a:spLocks noChangeAspect="1"/>
          </p:cNvSpPr>
          <p:nvPr/>
        </p:nvSpPr>
        <p:spPr>
          <a:xfrm>
            <a:off x="7022685" y="4724400"/>
            <a:ext cx="1004552" cy="9144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6172B150-3613-B0F8-9AF9-94FC8DAEAF79}"/>
              </a:ext>
            </a:extLst>
          </p:cNvPr>
          <p:cNvSpPr>
            <a:spLocks noChangeAspect="1"/>
          </p:cNvSpPr>
          <p:nvPr/>
        </p:nvSpPr>
        <p:spPr>
          <a:xfrm>
            <a:off x="9380720" y="3065252"/>
            <a:ext cx="1004552" cy="9144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038DE9D-B8A9-40B9-E835-EAA440A73C65}"/>
              </a:ext>
            </a:extLst>
          </p:cNvPr>
          <p:cNvSpPr>
            <a:spLocks noChangeAspect="1"/>
          </p:cNvSpPr>
          <p:nvPr/>
        </p:nvSpPr>
        <p:spPr>
          <a:xfrm>
            <a:off x="9380720" y="4504426"/>
            <a:ext cx="1004552" cy="9144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FF136ED-A745-7AA2-A53A-EE388BF53FB2}"/>
              </a:ext>
            </a:extLst>
          </p:cNvPr>
          <p:cNvSpPr/>
          <p:nvPr/>
        </p:nvSpPr>
        <p:spPr>
          <a:xfrm>
            <a:off x="0" y="0"/>
            <a:ext cx="12192000" cy="1143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5B3286B-D0A3-2ECB-3B51-DD612623C73E}"/>
              </a:ext>
            </a:extLst>
          </p:cNvPr>
          <p:cNvSpPr txBox="1"/>
          <p:nvPr/>
        </p:nvSpPr>
        <p:spPr>
          <a:xfrm>
            <a:off x="2309004" y="329625"/>
            <a:ext cx="7573992" cy="584775"/>
          </a:xfrm>
          <a:prstGeom prst="rect">
            <a:avLst/>
          </a:prstGeom>
          <a:noFill/>
        </p:spPr>
        <p:txBody>
          <a:bodyPr wrap="square" rtlCol="0">
            <a:spAutoFit/>
          </a:bodyPr>
          <a:lstStyle/>
          <a:p>
            <a:pPr algn="ctr"/>
            <a:r>
              <a:rPr lang="en-US" sz="3200" dirty="0">
                <a:solidFill>
                  <a:schemeClr val="bg1"/>
                </a:solidFill>
              </a:rPr>
              <a:t>Days Above 100</a:t>
            </a:r>
            <a:r>
              <a:rPr lang="en-US" sz="3200" baseline="30000" dirty="0">
                <a:solidFill>
                  <a:schemeClr val="bg1"/>
                </a:solidFill>
              </a:rPr>
              <a:t>o</a:t>
            </a:r>
            <a:endParaRPr lang="en-US" sz="3200" dirty="0">
              <a:solidFill>
                <a:schemeClr val="bg1"/>
              </a:solidFill>
            </a:endParaRPr>
          </a:p>
        </p:txBody>
      </p:sp>
    </p:spTree>
    <p:extLst>
      <p:ext uri="{BB962C8B-B14F-4D97-AF65-F5344CB8AC3E}">
        <p14:creationId xmlns:p14="http://schemas.microsoft.com/office/powerpoint/2010/main" val="960303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FCFEDD-62B7-F058-CC02-731C611DED65}"/>
              </a:ext>
            </a:extLst>
          </p:cNvPr>
          <p:cNvPicPr>
            <a:picLocks noChangeAspect="1"/>
          </p:cNvPicPr>
          <p:nvPr/>
        </p:nvPicPr>
        <p:blipFill>
          <a:blip r:embed="rId3"/>
          <a:stretch>
            <a:fillRect/>
          </a:stretch>
        </p:blipFill>
        <p:spPr>
          <a:xfrm>
            <a:off x="1866900" y="1219200"/>
            <a:ext cx="8458200" cy="5638800"/>
          </a:xfrm>
          <a:prstGeom prst="rect">
            <a:avLst/>
          </a:prstGeom>
        </p:spPr>
      </p:pic>
      <p:sp>
        <p:nvSpPr>
          <p:cNvPr id="4" name="Oval 3">
            <a:extLst>
              <a:ext uri="{FF2B5EF4-FFF2-40B4-BE49-F238E27FC236}">
                <a16:creationId xmlns:a16="http://schemas.microsoft.com/office/drawing/2014/main" id="{998B9140-B8F0-50AB-559A-260A000A9E1F}"/>
              </a:ext>
            </a:extLst>
          </p:cNvPr>
          <p:cNvSpPr>
            <a:spLocks noChangeAspect="1"/>
          </p:cNvSpPr>
          <p:nvPr/>
        </p:nvSpPr>
        <p:spPr>
          <a:xfrm>
            <a:off x="7113958" y="3099274"/>
            <a:ext cx="1004552" cy="9144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C6A65738-0BCB-8D6A-EA6E-F3459A3C5682}"/>
              </a:ext>
            </a:extLst>
          </p:cNvPr>
          <p:cNvSpPr>
            <a:spLocks noChangeAspect="1"/>
          </p:cNvSpPr>
          <p:nvPr/>
        </p:nvSpPr>
        <p:spPr>
          <a:xfrm>
            <a:off x="9320548" y="3150548"/>
            <a:ext cx="1004552" cy="9144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A2F3E24D-4961-D73B-B113-6E57CF84AC16}"/>
              </a:ext>
            </a:extLst>
          </p:cNvPr>
          <p:cNvSpPr>
            <a:spLocks noChangeAspect="1"/>
          </p:cNvSpPr>
          <p:nvPr/>
        </p:nvSpPr>
        <p:spPr>
          <a:xfrm>
            <a:off x="9320548" y="4064948"/>
            <a:ext cx="1004552" cy="9144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0BA83AB-7766-6D6E-0897-2E12E7067D00}"/>
              </a:ext>
            </a:extLst>
          </p:cNvPr>
          <p:cNvSpPr/>
          <p:nvPr/>
        </p:nvSpPr>
        <p:spPr>
          <a:xfrm>
            <a:off x="0" y="0"/>
            <a:ext cx="12192000" cy="1143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90B817B-BCF2-651C-98C0-232B735D6D58}"/>
              </a:ext>
            </a:extLst>
          </p:cNvPr>
          <p:cNvSpPr txBox="1"/>
          <p:nvPr/>
        </p:nvSpPr>
        <p:spPr>
          <a:xfrm>
            <a:off x="2326256" y="304800"/>
            <a:ext cx="7539487" cy="584775"/>
          </a:xfrm>
          <a:prstGeom prst="rect">
            <a:avLst/>
          </a:prstGeom>
          <a:noFill/>
        </p:spPr>
        <p:txBody>
          <a:bodyPr wrap="square" rtlCol="0">
            <a:spAutoFit/>
          </a:bodyPr>
          <a:lstStyle/>
          <a:p>
            <a:pPr algn="ctr"/>
            <a:r>
              <a:rPr lang="en-US" sz="3200" dirty="0">
                <a:solidFill>
                  <a:schemeClr val="bg1"/>
                </a:solidFill>
              </a:rPr>
              <a:t>Days Below 32</a:t>
            </a:r>
            <a:r>
              <a:rPr lang="en-US" sz="3200" baseline="30000" dirty="0">
                <a:solidFill>
                  <a:schemeClr val="bg1"/>
                </a:solidFill>
              </a:rPr>
              <a:t>o</a:t>
            </a:r>
            <a:endParaRPr lang="en-US" sz="3200" dirty="0">
              <a:solidFill>
                <a:schemeClr val="bg1"/>
              </a:solidFill>
            </a:endParaRPr>
          </a:p>
        </p:txBody>
      </p:sp>
    </p:spTree>
    <p:extLst>
      <p:ext uri="{BB962C8B-B14F-4D97-AF65-F5344CB8AC3E}">
        <p14:creationId xmlns:p14="http://schemas.microsoft.com/office/powerpoint/2010/main" val="2309740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F88717-0CA3-5712-0182-4CDFB2B81644}"/>
              </a:ext>
            </a:extLst>
          </p:cNvPr>
          <p:cNvSpPr/>
          <p:nvPr/>
        </p:nvSpPr>
        <p:spPr>
          <a:xfrm>
            <a:off x="0" y="0"/>
            <a:ext cx="12192000" cy="1143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6C290F3-A544-B049-876B-57435157C2AB}"/>
              </a:ext>
            </a:extLst>
          </p:cNvPr>
          <p:cNvSpPr txBox="1"/>
          <p:nvPr/>
        </p:nvSpPr>
        <p:spPr>
          <a:xfrm>
            <a:off x="2231366" y="303938"/>
            <a:ext cx="7729268" cy="584775"/>
          </a:xfrm>
          <a:prstGeom prst="rect">
            <a:avLst/>
          </a:prstGeom>
          <a:noFill/>
        </p:spPr>
        <p:txBody>
          <a:bodyPr wrap="square" rtlCol="0">
            <a:spAutoFit/>
          </a:bodyPr>
          <a:lstStyle/>
          <a:p>
            <a:pPr algn="ctr"/>
            <a:r>
              <a:rPr lang="en-US" sz="3200" dirty="0">
                <a:solidFill>
                  <a:schemeClr val="bg1"/>
                </a:solidFill>
              </a:rPr>
              <a:t>Annual Daily Maximum Precipitation</a:t>
            </a:r>
          </a:p>
        </p:txBody>
      </p:sp>
      <p:pic>
        <p:nvPicPr>
          <p:cNvPr id="7" name="Picture 6">
            <a:extLst>
              <a:ext uri="{FF2B5EF4-FFF2-40B4-BE49-F238E27FC236}">
                <a16:creationId xmlns:a16="http://schemas.microsoft.com/office/drawing/2014/main" id="{BB46EF9C-467B-D10D-7D71-BC3F21CA93AE}"/>
              </a:ext>
            </a:extLst>
          </p:cNvPr>
          <p:cNvPicPr>
            <a:picLocks noChangeAspect="1"/>
          </p:cNvPicPr>
          <p:nvPr/>
        </p:nvPicPr>
        <p:blipFill>
          <a:blip r:embed="rId3"/>
          <a:stretch>
            <a:fillRect/>
          </a:stretch>
        </p:blipFill>
        <p:spPr>
          <a:xfrm>
            <a:off x="1846988" y="1192651"/>
            <a:ext cx="8498024" cy="5665349"/>
          </a:xfrm>
          <a:prstGeom prst="rect">
            <a:avLst/>
          </a:prstGeom>
        </p:spPr>
      </p:pic>
    </p:spTree>
    <p:extLst>
      <p:ext uri="{BB962C8B-B14F-4D97-AF65-F5344CB8AC3E}">
        <p14:creationId xmlns:p14="http://schemas.microsoft.com/office/powerpoint/2010/main" val="1733965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0A2573-8C5B-D24F-89B9-ECB1998646D0}"/>
              </a:ext>
            </a:extLst>
          </p:cNvPr>
          <p:cNvPicPr>
            <a:picLocks noChangeAspect="1"/>
          </p:cNvPicPr>
          <p:nvPr/>
        </p:nvPicPr>
        <p:blipFill>
          <a:blip r:embed="rId3"/>
          <a:stretch>
            <a:fillRect/>
          </a:stretch>
        </p:blipFill>
        <p:spPr>
          <a:xfrm>
            <a:off x="1866900" y="1219200"/>
            <a:ext cx="8458200" cy="5638800"/>
          </a:xfrm>
          <a:prstGeom prst="rect">
            <a:avLst/>
          </a:prstGeom>
        </p:spPr>
      </p:pic>
      <p:sp>
        <p:nvSpPr>
          <p:cNvPr id="4" name="Oval 3">
            <a:extLst>
              <a:ext uri="{FF2B5EF4-FFF2-40B4-BE49-F238E27FC236}">
                <a16:creationId xmlns:a16="http://schemas.microsoft.com/office/drawing/2014/main" id="{0408C44C-8FD5-96C2-4661-D7DFB172BCF1}"/>
              </a:ext>
            </a:extLst>
          </p:cNvPr>
          <p:cNvSpPr>
            <a:spLocks noChangeAspect="1"/>
          </p:cNvSpPr>
          <p:nvPr/>
        </p:nvSpPr>
        <p:spPr>
          <a:xfrm>
            <a:off x="7128066" y="3429000"/>
            <a:ext cx="1004552" cy="9144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10E3B7F7-E58D-96BD-A1C0-F7F2CB1B7889}"/>
              </a:ext>
            </a:extLst>
          </p:cNvPr>
          <p:cNvSpPr>
            <a:spLocks noChangeAspect="1"/>
          </p:cNvSpPr>
          <p:nvPr/>
        </p:nvSpPr>
        <p:spPr>
          <a:xfrm>
            <a:off x="9434848" y="2824843"/>
            <a:ext cx="1004552" cy="9144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7AA34EAA-B026-C75D-F672-D32DB9E4CDB5}"/>
              </a:ext>
            </a:extLst>
          </p:cNvPr>
          <p:cNvSpPr>
            <a:spLocks noChangeAspect="1"/>
          </p:cNvSpPr>
          <p:nvPr/>
        </p:nvSpPr>
        <p:spPr>
          <a:xfrm>
            <a:off x="9434848" y="3675413"/>
            <a:ext cx="1004552" cy="9144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F77F64E-2FC4-94A1-3FBD-60020F3B5D69}"/>
              </a:ext>
            </a:extLst>
          </p:cNvPr>
          <p:cNvSpPr/>
          <p:nvPr/>
        </p:nvSpPr>
        <p:spPr>
          <a:xfrm>
            <a:off x="0" y="0"/>
            <a:ext cx="12192000" cy="1143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83C8114-6ED9-F244-902F-000A06C4AC86}"/>
              </a:ext>
            </a:extLst>
          </p:cNvPr>
          <p:cNvSpPr txBox="1"/>
          <p:nvPr/>
        </p:nvSpPr>
        <p:spPr>
          <a:xfrm>
            <a:off x="2481532" y="279112"/>
            <a:ext cx="7228935" cy="584775"/>
          </a:xfrm>
          <a:prstGeom prst="rect">
            <a:avLst/>
          </a:prstGeom>
          <a:noFill/>
        </p:spPr>
        <p:txBody>
          <a:bodyPr wrap="square" rtlCol="0">
            <a:spAutoFit/>
          </a:bodyPr>
          <a:lstStyle/>
          <a:p>
            <a:pPr algn="ctr"/>
            <a:r>
              <a:rPr lang="en-US" sz="3200" dirty="0">
                <a:solidFill>
                  <a:schemeClr val="bg1"/>
                </a:solidFill>
              </a:rPr>
              <a:t>Dry Days</a:t>
            </a:r>
          </a:p>
        </p:txBody>
      </p:sp>
    </p:spTree>
    <p:extLst>
      <p:ext uri="{BB962C8B-B14F-4D97-AF65-F5344CB8AC3E}">
        <p14:creationId xmlns:p14="http://schemas.microsoft.com/office/powerpoint/2010/main" val="1991218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6B1169-5564-DAED-A827-84BD4B0C8D57}"/>
              </a:ext>
            </a:extLst>
          </p:cNvPr>
          <p:cNvSpPr>
            <a:spLocks noGrp="1"/>
          </p:cNvSpPr>
          <p:nvPr>
            <p:ph idx="1"/>
          </p:nvPr>
        </p:nvSpPr>
        <p:spPr>
          <a:xfrm>
            <a:off x="838200" y="2012388"/>
            <a:ext cx="10515600" cy="4351338"/>
          </a:xfrm>
        </p:spPr>
        <p:txBody>
          <a:bodyPr>
            <a:normAutofit lnSpcReduction="10000"/>
          </a:bodyPr>
          <a:lstStyle/>
          <a:p>
            <a:r>
              <a:rPr lang="en-US" dirty="0"/>
              <a:t>The CLIMAS team and our partners work to improve the ability of the region’s social and ecological systems to respond to and thrive in a variable and changing climate. </a:t>
            </a:r>
          </a:p>
          <a:p>
            <a:r>
              <a:rPr lang="en-US" dirty="0"/>
              <a:t>The program promotes collaborative research involving scientists, decision makers, resource managers and users, educators, and others who need more and better information about climate and its impacts.</a:t>
            </a:r>
          </a:p>
          <a:p>
            <a:r>
              <a:rPr lang="en-US" dirty="0"/>
              <a:t>Established in 1998</a:t>
            </a:r>
          </a:p>
          <a:p>
            <a:r>
              <a:rPr lang="en-US" dirty="0"/>
              <a:t>Funded through National Oceanic and Atmospheric Administration’s (NOAA) Climate Adaptation Partnerships program.</a:t>
            </a:r>
          </a:p>
          <a:p>
            <a:r>
              <a:rPr lang="en-US" dirty="0"/>
              <a:t>https://</a:t>
            </a:r>
            <a:r>
              <a:rPr lang="en-US" dirty="0" err="1"/>
              <a:t>climas.arizona.edu</a:t>
            </a:r>
            <a:r>
              <a:rPr lang="en-US" dirty="0"/>
              <a:t>/</a:t>
            </a:r>
          </a:p>
        </p:txBody>
      </p:sp>
      <p:pic>
        <p:nvPicPr>
          <p:cNvPr id="4098" name="Picture 2">
            <a:extLst>
              <a:ext uri="{FF2B5EF4-FFF2-40B4-BE49-F238E27FC236}">
                <a16:creationId xmlns:a16="http://schemas.microsoft.com/office/drawing/2014/main" id="{339ABF59-3F84-8F62-614D-547D990CD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94274"/>
            <a:ext cx="5486400" cy="1446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340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91F6C9-1931-A7B1-5BBC-AC8A810531FC}"/>
              </a:ext>
            </a:extLst>
          </p:cNvPr>
          <p:cNvSpPr/>
          <p:nvPr/>
        </p:nvSpPr>
        <p:spPr>
          <a:xfrm>
            <a:off x="0" y="0"/>
            <a:ext cx="12192000" cy="1143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Changing Character of Precipitation</a:t>
            </a:r>
          </a:p>
        </p:txBody>
      </p:sp>
      <p:pic>
        <p:nvPicPr>
          <p:cNvPr id="1026" name="Picture 2" descr="Climate experts warn Arizona's monsoon season is changing">
            <a:extLst>
              <a:ext uri="{FF2B5EF4-FFF2-40B4-BE49-F238E27FC236}">
                <a16:creationId xmlns:a16="http://schemas.microsoft.com/office/drawing/2014/main" id="{29A3F806-5B05-2A9E-2F0A-23B02763654A}"/>
              </a:ext>
            </a:extLst>
          </p:cNvPr>
          <p:cNvPicPr>
            <a:picLocks noChangeAspect="1" noChangeArrowheads="1"/>
          </p:cNvPicPr>
          <p:nvPr/>
        </p:nvPicPr>
        <p:blipFill rotWithShape="1">
          <a:blip r:embed="rId3">
            <a:alphaModFix amt="46000"/>
            <a:extLst>
              <a:ext uri="{28A0092B-C50C-407E-A947-70E740481C1C}">
                <a14:useLocalDpi xmlns:a14="http://schemas.microsoft.com/office/drawing/2010/main" val="0"/>
              </a:ext>
            </a:extLst>
          </a:blip>
          <a:srcRect t="14758" b="14782"/>
          <a:stretch/>
        </p:blipFill>
        <p:spPr bwMode="auto">
          <a:xfrm>
            <a:off x="0" y="1143000"/>
            <a:ext cx="12192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F7D2563-C183-8A12-D89E-758A531312D1}"/>
              </a:ext>
            </a:extLst>
          </p:cNvPr>
          <p:cNvSpPr txBox="1"/>
          <p:nvPr/>
        </p:nvSpPr>
        <p:spPr>
          <a:xfrm>
            <a:off x="1013791" y="1543233"/>
            <a:ext cx="10164418"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t>Warming temperatures allow the atmosphere to hold more moisture</a:t>
            </a:r>
          </a:p>
          <a:p>
            <a:pPr marL="285750" indent="-285750">
              <a:buFont typeface="Arial" panose="020B0604020202020204" pitchFamily="34" charset="0"/>
              <a:buChar char="•"/>
            </a:pPr>
            <a:r>
              <a:rPr lang="en-US" sz="2800" dirty="0"/>
              <a:t>More dry days</a:t>
            </a:r>
          </a:p>
          <a:p>
            <a:pPr marL="285750" indent="-285750">
              <a:buFont typeface="Arial" panose="020B0604020202020204" pitchFamily="34" charset="0"/>
              <a:buChar char="•"/>
            </a:pPr>
            <a:r>
              <a:rPr lang="en-US" sz="2800" dirty="0"/>
              <a:t>About the same annual average precipitation</a:t>
            </a:r>
          </a:p>
          <a:p>
            <a:pPr marL="285750" indent="-285750">
              <a:buFont typeface="Arial" panose="020B0604020202020204" pitchFamily="34" charset="0"/>
              <a:buChar char="•"/>
            </a:pPr>
            <a:r>
              <a:rPr lang="en-US" sz="2800" dirty="0"/>
              <a:t>Fewer storms – but more extreme events when they do arrive</a:t>
            </a:r>
          </a:p>
          <a:p>
            <a:pPr marL="285750" indent="-285750">
              <a:buFont typeface="Arial" panose="020B0604020202020204" pitchFamily="34" charset="0"/>
              <a:buChar char="•"/>
            </a:pPr>
            <a:r>
              <a:rPr lang="en-US" sz="2800" dirty="0"/>
              <a:t>Warming temperatures will bring rain instead of snow – and snowline will retreat to higher elevations</a:t>
            </a:r>
          </a:p>
          <a:p>
            <a:pPr marL="285750" indent="-285750">
              <a:buFont typeface="Arial" panose="020B0604020202020204" pitchFamily="34" charset="0"/>
              <a:buChar char="•"/>
            </a:pPr>
            <a:r>
              <a:rPr lang="en-US" sz="2800" dirty="0"/>
              <a:t>Warming temperatures mean more evaporation of surface water and more transpiration by plants, leading to drier soils.</a:t>
            </a:r>
          </a:p>
        </p:txBody>
      </p:sp>
    </p:spTree>
    <p:extLst>
      <p:ext uri="{BB962C8B-B14F-4D97-AF65-F5344CB8AC3E}">
        <p14:creationId xmlns:p14="http://schemas.microsoft.com/office/powerpoint/2010/main" val="1468221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D21AED-F92F-A7B7-11E6-F5E48960ECBE}"/>
              </a:ext>
            </a:extLst>
          </p:cNvPr>
          <p:cNvSpPr/>
          <p:nvPr/>
        </p:nvSpPr>
        <p:spPr>
          <a:xfrm>
            <a:off x="0" y="0"/>
            <a:ext cx="121920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            Forest Health Impacts</a:t>
            </a:r>
          </a:p>
        </p:txBody>
      </p:sp>
      <p:sp>
        <p:nvSpPr>
          <p:cNvPr id="3" name="Content Placeholder 2">
            <a:extLst>
              <a:ext uri="{FF2B5EF4-FFF2-40B4-BE49-F238E27FC236}">
                <a16:creationId xmlns:a16="http://schemas.microsoft.com/office/drawing/2014/main" id="{0EDF42E3-D6C4-F0E6-91FF-26615F46C37E}"/>
              </a:ext>
            </a:extLst>
          </p:cNvPr>
          <p:cNvSpPr>
            <a:spLocks noGrp="1"/>
          </p:cNvSpPr>
          <p:nvPr>
            <p:ph idx="1"/>
          </p:nvPr>
        </p:nvSpPr>
        <p:spPr>
          <a:xfrm>
            <a:off x="838200" y="1825625"/>
            <a:ext cx="5257800" cy="4351338"/>
          </a:xfrm>
        </p:spPr>
        <p:txBody>
          <a:bodyPr/>
          <a:lstStyle/>
          <a:p>
            <a:r>
              <a:rPr lang="en-US" dirty="0">
                <a:solidFill>
                  <a:schemeClr val="bg1"/>
                </a:solidFill>
              </a:rPr>
              <a:t>Direct stress from heat and lack of moisture reduced tree growth and increases tree mortality</a:t>
            </a:r>
          </a:p>
          <a:p>
            <a:endParaRPr lang="en-US" dirty="0">
              <a:solidFill>
                <a:schemeClr val="bg1"/>
              </a:solidFill>
            </a:endParaRPr>
          </a:p>
          <a:p>
            <a:r>
              <a:rPr lang="en-US" dirty="0">
                <a:solidFill>
                  <a:schemeClr val="bg1"/>
                </a:solidFill>
              </a:rPr>
              <a:t>Insect outbreaks increase with warmer temperatures; drought-stressed forests are more vulnerable to insects</a:t>
            </a:r>
          </a:p>
        </p:txBody>
      </p:sp>
      <p:pic>
        <p:nvPicPr>
          <p:cNvPr id="5122" name="Picture 2" descr="Region 3 - Forest &amp; Grassland Health">
            <a:extLst>
              <a:ext uri="{FF2B5EF4-FFF2-40B4-BE49-F238E27FC236}">
                <a16:creationId xmlns:a16="http://schemas.microsoft.com/office/drawing/2014/main" id="{1E6FA3B1-0B41-21B3-4E77-02AFE140B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7263" y="0"/>
            <a:ext cx="48847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359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28E03D0-59B4-EE27-ECDE-2EE39C5E0BD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56868" y="1655421"/>
            <a:ext cx="9478263" cy="4837454"/>
          </a:xfrm>
          <a:prstGeom prst="rect">
            <a:avLst/>
          </a:prstGeom>
        </p:spPr>
      </p:pic>
      <p:sp>
        <p:nvSpPr>
          <p:cNvPr id="5" name="Rectangle 4">
            <a:extLst>
              <a:ext uri="{FF2B5EF4-FFF2-40B4-BE49-F238E27FC236}">
                <a16:creationId xmlns:a16="http://schemas.microsoft.com/office/drawing/2014/main" id="{E41D3FEF-53E9-2B8E-0AA6-046E1987A00F}"/>
              </a:ext>
            </a:extLst>
          </p:cNvPr>
          <p:cNvSpPr/>
          <p:nvPr/>
        </p:nvSpPr>
        <p:spPr>
          <a:xfrm>
            <a:off x="0" y="0"/>
            <a:ext cx="12192000" cy="1143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Wildfires</a:t>
            </a:r>
          </a:p>
        </p:txBody>
      </p:sp>
    </p:spTree>
    <p:extLst>
      <p:ext uri="{BB962C8B-B14F-4D97-AF65-F5344CB8AC3E}">
        <p14:creationId xmlns:p14="http://schemas.microsoft.com/office/powerpoint/2010/main" val="356218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EFDB46-DCED-DA21-FD6D-5178957C1E0A}"/>
              </a:ext>
            </a:extLst>
          </p:cNvPr>
          <p:cNvSpPr>
            <a:spLocks noGrp="1"/>
          </p:cNvSpPr>
          <p:nvPr>
            <p:ph idx="1"/>
          </p:nvPr>
        </p:nvSpPr>
        <p:spPr>
          <a:xfrm>
            <a:off x="838200" y="1620076"/>
            <a:ext cx="10515600" cy="1603375"/>
          </a:xfrm>
        </p:spPr>
        <p:txBody>
          <a:bodyPr/>
          <a:lstStyle/>
          <a:p>
            <a:r>
              <a:rPr lang="en-US" dirty="0">
                <a:solidFill>
                  <a:schemeClr val="bg1"/>
                </a:solidFill>
              </a:rPr>
              <a:t>Number of homes in the WUI is increasing every year (nationwide)</a:t>
            </a:r>
          </a:p>
          <a:p>
            <a:r>
              <a:rPr lang="en-US" dirty="0">
                <a:solidFill>
                  <a:schemeClr val="bg1"/>
                </a:solidFill>
              </a:rPr>
              <a:t>Combination of larger forest fires and more extreme precipitation leads to more post-fire flooding and debris flows.</a:t>
            </a:r>
          </a:p>
        </p:txBody>
      </p:sp>
      <p:pic>
        <p:nvPicPr>
          <p:cNvPr id="3076" name="Picture 4" descr="Crooks Fire: Over 9,400 acres burned near Prescott; 38% contained">
            <a:extLst>
              <a:ext uri="{FF2B5EF4-FFF2-40B4-BE49-F238E27FC236}">
                <a16:creationId xmlns:a16="http://schemas.microsoft.com/office/drawing/2014/main" id="{6BEBE039-C37D-904D-ECB7-F6ADCDFA5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24714"/>
            <a:ext cx="6460671" cy="36332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ucey sends AZ National Guard troops to Flagstaff after flooding">
            <a:extLst>
              <a:ext uri="{FF2B5EF4-FFF2-40B4-BE49-F238E27FC236}">
                <a16:creationId xmlns:a16="http://schemas.microsoft.com/office/drawing/2014/main" id="{3E7FC44D-2690-1953-7B85-FAFDD512C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1328" y="3223872"/>
            <a:ext cx="6460671" cy="363412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B0EE6B7-6734-5869-3458-90A83EA4B5F3}"/>
              </a:ext>
            </a:extLst>
          </p:cNvPr>
          <p:cNvSpPr/>
          <p:nvPr/>
        </p:nvSpPr>
        <p:spPr>
          <a:xfrm>
            <a:off x="0" y="0"/>
            <a:ext cx="12192000" cy="1143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WUI Risk</a:t>
            </a:r>
          </a:p>
        </p:txBody>
      </p:sp>
    </p:spTree>
    <p:extLst>
      <p:ext uri="{BB962C8B-B14F-4D97-AF65-F5344CB8AC3E}">
        <p14:creationId xmlns:p14="http://schemas.microsoft.com/office/powerpoint/2010/main" val="178197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EB3359-62C1-0217-B2FE-BA03BB1AC716}"/>
              </a:ext>
            </a:extLst>
          </p:cNvPr>
          <p:cNvSpPr/>
          <p:nvPr/>
        </p:nvSpPr>
        <p:spPr>
          <a:xfrm>
            <a:off x="0" y="0"/>
            <a:ext cx="5914184" cy="196794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A2570EB-40D6-AD9D-807B-6A523DA42073}"/>
              </a:ext>
            </a:extLst>
          </p:cNvPr>
          <p:cNvPicPr>
            <a:picLocks noChangeAspect="1"/>
          </p:cNvPicPr>
          <p:nvPr/>
        </p:nvPicPr>
        <p:blipFill>
          <a:blip r:embed="rId3"/>
          <a:stretch>
            <a:fillRect/>
          </a:stretch>
        </p:blipFill>
        <p:spPr>
          <a:xfrm>
            <a:off x="5914184" y="0"/>
            <a:ext cx="6076430" cy="6858000"/>
          </a:xfrm>
          <a:prstGeom prst="rect">
            <a:avLst/>
          </a:prstGeom>
        </p:spPr>
      </p:pic>
      <p:pic>
        <p:nvPicPr>
          <p:cNvPr id="4" name="Picture 3">
            <a:extLst>
              <a:ext uri="{FF2B5EF4-FFF2-40B4-BE49-F238E27FC236}">
                <a16:creationId xmlns:a16="http://schemas.microsoft.com/office/drawing/2014/main" id="{0D397DFB-0614-814F-EEA1-2E15C0A90B6B}"/>
              </a:ext>
            </a:extLst>
          </p:cNvPr>
          <p:cNvPicPr>
            <a:picLocks noChangeAspect="1"/>
          </p:cNvPicPr>
          <p:nvPr/>
        </p:nvPicPr>
        <p:blipFill>
          <a:blip r:embed="rId4"/>
          <a:stretch>
            <a:fillRect/>
          </a:stretch>
        </p:blipFill>
        <p:spPr>
          <a:xfrm>
            <a:off x="265794" y="2111574"/>
            <a:ext cx="5346644" cy="3685111"/>
          </a:xfrm>
          <a:prstGeom prst="rect">
            <a:avLst/>
          </a:prstGeom>
        </p:spPr>
      </p:pic>
      <p:pic>
        <p:nvPicPr>
          <p:cNvPr id="2050" name="Picture 2" descr="FEMA Logo">
            <a:extLst>
              <a:ext uri="{FF2B5EF4-FFF2-40B4-BE49-F238E27FC236}">
                <a16:creationId xmlns:a16="http://schemas.microsoft.com/office/drawing/2014/main" id="{271509B9-6274-2370-DF86-6C47D4905E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68" y="277391"/>
            <a:ext cx="3685720" cy="14558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D9EFF4F-2FFE-033D-C364-FEA2FEF787EE}"/>
              </a:ext>
            </a:extLst>
          </p:cNvPr>
          <p:cNvSpPr txBox="1"/>
          <p:nvPr/>
        </p:nvSpPr>
        <p:spPr>
          <a:xfrm>
            <a:off x="411468" y="6072778"/>
            <a:ext cx="4484914" cy="507831"/>
          </a:xfrm>
          <a:prstGeom prst="rect">
            <a:avLst/>
          </a:prstGeom>
          <a:noFill/>
        </p:spPr>
        <p:txBody>
          <a:bodyPr wrap="square" rtlCol="0">
            <a:spAutoFit/>
          </a:bodyPr>
          <a:lstStyle/>
          <a:p>
            <a:r>
              <a:rPr lang="en-US" sz="2700" dirty="0">
                <a:hlinkClick r:id="rId6"/>
              </a:rPr>
              <a:t>https://</a:t>
            </a:r>
            <a:r>
              <a:rPr lang="en-US" sz="2700" dirty="0" err="1">
                <a:hlinkClick r:id="rId6"/>
              </a:rPr>
              <a:t>hazards.fema.gov</a:t>
            </a:r>
            <a:r>
              <a:rPr lang="en-US" sz="2700" dirty="0">
                <a:hlinkClick r:id="rId6"/>
              </a:rPr>
              <a:t>/</a:t>
            </a:r>
            <a:r>
              <a:rPr lang="en-US" sz="2700" dirty="0" err="1">
                <a:hlinkClick r:id="rId6"/>
              </a:rPr>
              <a:t>nri</a:t>
            </a:r>
            <a:r>
              <a:rPr lang="en-US" sz="2700" dirty="0">
                <a:hlinkClick r:id="rId6"/>
              </a:rPr>
              <a:t>/</a:t>
            </a:r>
            <a:endParaRPr lang="en-US" sz="2700" dirty="0"/>
          </a:p>
        </p:txBody>
      </p:sp>
      <p:sp>
        <p:nvSpPr>
          <p:cNvPr id="8" name="Oval 7">
            <a:extLst>
              <a:ext uri="{FF2B5EF4-FFF2-40B4-BE49-F238E27FC236}">
                <a16:creationId xmlns:a16="http://schemas.microsoft.com/office/drawing/2014/main" id="{DAC14AE5-60D3-7601-A5A1-23E767D0D1B2}"/>
              </a:ext>
            </a:extLst>
          </p:cNvPr>
          <p:cNvSpPr/>
          <p:nvPr/>
        </p:nvSpPr>
        <p:spPr>
          <a:xfrm>
            <a:off x="5976257" y="5928917"/>
            <a:ext cx="5861957" cy="5078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C07D2DC8-DD08-14DC-3E90-EC88FE37CD37}"/>
              </a:ext>
            </a:extLst>
          </p:cNvPr>
          <p:cNvSpPr/>
          <p:nvPr/>
        </p:nvSpPr>
        <p:spPr>
          <a:xfrm>
            <a:off x="5914184" y="4294414"/>
            <a:ext cx="5861957" cy="3516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1597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E50ED1-8C15-D0C1-A859-19460EEB0EBE}"/>
              </a:ext>
            </a:extLst>
          </p:cNvPr>
          <p:cNvSpPr/>
          <p:nvPr/>
        </p:nvSpPr>
        <p:spPr>
          <a:xfrm>
            <a:off x="0" y="0"/>
            <a:ext cx="121920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Adaptation Resources</a:t>
            </a:r>
          </a:p>
        </p:txBody>
      </p:sp>
      <p:sp>
        <p:nvSpPr>
          <p:cNvPr id="3" name="TextBox 2">
            <a:extLst>
              <a:ext uri="{FF2B5EF4-FFF2-40B4-BE49-F238E27FC236}">
                <a16:creationId xmlns:a16="http://schemas.microsoft.com/office/drawing/2014/main" id="{A2A34003-D4C4-E1CC-42BD-D7EB124C3DA1}"/>
              </a:ext>
            </a:extLst>
          </p:cNvPr>
          <p:cNvSpPr txBox="1"/>
          <p:nvPr/>
        </p:nvSpPr>
        <p:spPr>
          <a:xfrm>
            <a:off x="1524000" y="3525235"/>
            <a:ext cx="9144000" cy="301621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effectLst/>
              </a:rPr>
              <a:t>Remove all flammable materials from under decks and porches</a:t>
            </a:r>
          </a:p>
          <a:p>
            <a:pPr marL="285750" indent="-285750">
              <a:buFont typeface="Arial" panose="020B0604020202020204" pitchFamily="34" charset="0"/>
              <a:buChar char="•"/>
            </a:pPr>
            <a:r>
              <a:rPr lang="en-US" sz="2800" dirty="0">
                <a:solidFill>
                  <a:schemeClr val="bg1"/>
                </a:solidFill>
                <a:effectLst/>
              </a:rPr>
              <a:t>Attend evacuation/preparedness trainings </a:t>
            </a:r>
          </a:p>
          <a:p>
            <a:pPr marL="285750" indent="-285750">
              <a:buFont typeface="Arial" panose="020B0604020202020204" pitchFamily="34" charset="0"/>
              <a:buChar char="•"/>
            </a:pPr>
            <a:r>
              <a:rPr lang="en-US" sz="2800" dirty="0">
                <a:solidFill>
                  <a:schemeClr val="bg1"/>
                </a:solidFill>
                <a:effectLst/>
              </a:rPr>
              <a:t>Replace combustible mulch material with stone/gravel </a:t>
            </a:r>
          </a:p>
          <a:p>
            <a:pPr marL="285750" indent="-285750">
              <a:buFont typeface="Arial" panose="020B0604020202020204" pitchFamily="34" charset="0"/>
              <a:buChar char="•"/>
            </a:pPr>
            <a:r>
              <a:rPr lang="en-US" sz="2800" dirty="0">
                <a:solidFill>
                  <a:schemeClr val="bg1"/>
                </a:solidFill>
                <a:effectLst/>
              </a:rPr>
              <a:t>Debris removal and maintenance of commonly owned areas </a:t>
            </a:r>
            <a:endParaRPr lang="en-US" sz="2800" dirty="0">
              <a:solidFill>
                <a:schemeClr val="bg1"/>
              </a:solidFill>
              <a:cs typeface="Calibri" panose="020F0502020204030204" pitchFamily="34" charset="0"/>
            </a:endParaRPr>
          </a:p>
          <a:p>
            <a:pPr marL="742950" lvl="1" indent="-285750">
              <a:buFont typeface="Arial" panose="020B0604020202020204" pitchFamily="34" charset="0"/>
              <a:buChar char="•"/>
            </a:pPr>
            <a:endParaRPr lang="en-US" sz="2200" dirty="0">
              <a:solidFill>
                <a:schemeClr val="bg1"/>
              </a:solidFill>
            </a:endParaRPr>
          </a:p>
        </p:txBody>
      </p:sp>
      <p:pic>
        <p:nvPicPr>
          <p:cNvPr id="4" name="Picture 3">
            <a:extLst>
              <a:ext uri="{FF2B5EF4-FFF2-40B4-BE49-F238E27FC236}">
                <a16:creationId xmlns:a16="http://schemas.microsoft.com/office/drawing/2014/main" id="{551F8242-2252-69B0-CAD2-C7B439E5E774}"/>
              </a:ext>
            </a:extLst>
          </p:cNvPr>
          <p:cNvPicPr>
            <a:picLocks noChangeAspect="1"/>
          </p:cNvPicPr>
          <p:nvPr/>
        </p:nvPicPr>
        <p:blipFill>
          <a:blip r:embed="rId3"/>
          <a:stretch>
            <a:fillRect/>
          </a:stretch>
        </p:blipFill>
        <p:spPr>
          <a:xfrm>
            <a:off x="2209800" y="1557942"/>
            <a:ext cx="7772400" cy="1533473"/>
          </a:xfrm>
          <a:prstGeom prst="rect">
            <a:avLst/>
          </a:prstGeom>
        </p:spPr>
      </p:pic>
    </p:spTree>
    <p:extLst>
      <p:ext uri="{BB962C8B-B14F-4D97-AF65-F5344CB8AC3E}">
        <p14:creationId xmlns:p14="http://schemas.microsoft.com/office/powerpoint/2010/main" val="2752584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60D600-3EE1-B5C9-B40C-84CEEF597553}"/>
              </a:ext>
            </a:extLst>
          </p:cNvPr>
          <p:cNvSpPr/>
          <p:nvPr/>
        </p:nvSpPr>
        <p:spPr>
          <a:xfrm>
            <a:off x="0" y="0"/>
            <a:ext cx="121920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Adaptation Resources</a:t>
            </a:r>
          </a:p>
        </p:txBody>
      </p:sp>
      <p:sp>
        <p:nvSpPr>
          <p:cNvPr id="7" name="TextBox 6">
            <a:extLst>
              <a:ext uri="{FF2B5EF4-FFF2-40B4-BE49-F238E27FC236}">
                <a16:creationId xmlns:a16="http://schemas.microsoft.com/office/drawing/2014/main" id="{68DF96CE-D35B-3E0B-0941-DA4CD5157432}"/>
              </a:ext>
            </a:extLst>
          </p:cNvPr>
          <p:cNvSpPr txBox="1"/>
          <p:nvPr/>
        </p:nvSpPr>
        <p:spPr>
          <a:xfrm>
            <a:off x="3545958" y="1513712"/>
            <a:ext cx="8199476" cy="5170646"/>
          </a:xfrm>
          <a:prstGeom prst="rect">
            <a:avLst/>
          </a:prstGeom>
          <a:noFill/>
        </p:spPr>
        <p:txBody>
          <a:bodyPr wrap="square">
            <a:spAutoFit/>
          </a:bodyPr>
          <a:lstStyle/>
          <a:p>
            <a:pPr marL="285750" indent="-285750">
              <a:buFont typeface="Arial" panose="020B0604020202020204" pitchFamily="34" charset="0"/>
              <a:buChar char="•"/>
            </a:pPr>
            <a:r>
              <a:rPr lang="en-US" sz="2200" u="sng" dirty="0">
                <a:solidFill>
                  <a:schemeClr val="bg1"/>
                </a:solidFill>
                <a:effectLst/>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Planning the Wildland-Urban Interface</a:t>
            </a:r>
            <a:endParaRPr lang="en-US" sz="2200" u="sng" dirty="0">
              <a:solidFill>
                <a:schemeClr val="bg1"/>
              </a:solidFill>
              <a:ea typeface="Times New Roman" panose="02020603050405020304" pitchFamily="18" charset="0"/>
              <a:cs typeface="Calibri" panose="020F0502020204030204" pitchFamily="34" charset="0"/>
            </a:endParaRPr>
          </a:p>
          <a:p>
            <a:pPr marL="742950" lvl="1" indent="-285750">
              <a:buFont typeface="Arial" panose="020B0604020202020204" pitchFamily="34" charset="0"/>
              <a:buChar char="•"/>
            </a:pPr>
            <a:r>
              <a:rPr lang="en-US" sz="2200" dirty="0">
                <a:solidFill>
                  <a:schemeClr val="bg1"/>
                </a:solidFill>
                <a:effectLst/>
                <a:ea typeface="Times New Roman" panose="02020603050405020304" pitchFamily="18" charset="0"/>
                <a:cs typeface="Times New Roman" panose="02020603050405020304" pitchFamily="18" charset="0"/>
              </a:rPr>
              <a:t>Balance affordable housing needs and wildfire risk if development is proposed in WUI areas and incentivize developments to occur in lower-risk areas, particularly within existing communities</a:t>
            </a:r>
          </a:p>
          <a:p>
            <a:pPr marL="742950" lvl="1" indent="-285750">
              <a:buFont typeface="Arial" panose="020B0604020202020204" pitchFamily="34" charset="0"/>
              <a:buChar char="•"/>
            </a:pPr>
            <a:r>
              <a:rPr lang="en-US" sz="2200" dirty="0">
                <a:solidFill>
                  <a:schemeClr val="bg1"/>
                </a:solidFill>
                <a:effectLst/>
                <a:ea typeface="Times New Roman" panose="02020603050405020304" pitchFamily="18" charset="0"/>
                <a:cs typeface="Times New Roman" panose="02020603050405020304" pitchFamily="18" charset="0"/>
              </a:rPr>
              <a:t>Review transportation plans and the accessibility of existing neighborhoods and developments to allow for quick and efficient evacuation.</a:t>
            </a:r>
          </a:p>
          <a:p>
            <a:pPr marL="285750" indent="-285750">
              <a:buFont typeface="Arial" panose="020B0604020202020204" pitchFamily="34" charset="0"/>
              <a:buChar char="•"/>
            </a:pPr>
            <a:r>
              <a:rPr lang="en-US" sz="2200" u="sng" dirty="0">
                <a:solidFill>
                  <a:schemeClr val="bg1"/>
                </a:solidFill>
                <a:effectLst/>
                <a:ea typeface="Times New Roman" panose="02020603050405020304" pitchFamily="18" charset="0"/>
                <a:hlinkClick r:id="rId4">
                  <a:extLst>
                    <a:ext uri="{A12FA001-AC4F-418D-AE19-62706E023703}">
                      <ahyp:hlinkClr xmlns:ahyp="http://schemas.microsoft.com/office/drawing/2018/hyperlinkcolor" val="tx"/>
                    </a:ext>
                  </a:extLst>
                </a:hlinkClick>
              </a:rPr>
              <a:t>Subdivision Design and Flood Hazard Areas</a:t>
            </a:r>
            <a:r>
              <a:rPr lang="en-US" sz="2200" dirty="0">
                <a:solidFill>
                  <a:schemeClr val="bg1"/>
                </a:solidFill>
                <a:effectLst/>
                <a:ea typeface="Times New Roman" panose="02020603050405020304" pitchFamily="18" charset="0"/>
              </a:rPr>
              <a:t> </a:t>
            </a:r>
          </a:p>
          <a:p>
            <a:pPr marL="742950" lvl="1" indent="-285750">
              <a:buFont typeface="Arial" panose="020B0604020202020204" pitchFamily="34" charset="0"/>
              <a:buChar char="•"/>
            </a:pPr>
            <a:r>
              <a:rPr lang="en-US" sz="2200" dirty="0">
                <a:solidFill>
                  <a:schemeClr val="bg1"/>
                </a:solidFill>
                <a:effectLst/>
                <a:ea typeface="Times New Roman" panose="02020603050405020304" pitchFamily="18" charset="0"/>
                <a:cs typeface="Times New Roman" panose="02020603050405020304" pitchFamily="18" charset="0"/>
              </a:rPr>
              <a:t>Protect open space to minimize the increase of impervious surfaces and flood risk through the development of natural areas.</a:t>
            </a:r>
            <a:endParaRPr lang="en-US" sz="2200" dirty="0">
              <a:solidFill>
                <a:schemeClr val="bg1"/>
              </a:solidFill>
              <a:ea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200" dirty="0">
                <a:solidFill>
                  <a:schemeClr val="bg1"/>
                </a:solidFill>
                <a:effectLst/>
                <a:ea typeface="Times New Roman" panose="02020603050405020304" pitchFamily="18" charset="0"/>
                <a:cs typeface="Times New Roman" panose="02020603050405020304" pitchFamily="18" charset="0"/>
              </a:rPr>
              <a:t>Avoid new development in flood-prone areas and consider future conditions of the floodplain, including both development impacts and climate change.</a:t>
            </a:r>
            <a:endParaRPr lang="en-US" sz="2200" dirty="0">
              <a:solidFill>
                <a:schemeClr val="bg1"/>
              </a:solidFill>
            </a:endParaRPr>
          </a:p>
        </p:txBody>
      </p:sp>
      <p:pic>
        <p:nvPicPr>
          <p:cNvPr id="1032" name="Picture 8" descr="American Planning Association">
            <a:extLst>
              <a:ext uri="{FF2B5EF4-FFF2-40B4-BE49-F238E27FC236}">
                <a16:creationId xmlns:a16="http://schemas.microsoft.com/office/drawing/2014/main" id="{8052285A-1BB6-6996-FEC6-DBE5E31C8D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8860"/>
          <a:stretch/>
        </p:blipFill>
        <p:spPr bwMode="auto">
          <a:xfrm>
            <a:off x="446566" y="2487546"/>
            <a:ext cx="2720163" cy="139109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EBA71C5-1F65-CE5A-3DAD-D244BF754B4E}"/>
              </a:ext>
            </a:extLst>
          </p:cNvPr>
          <p:cNvSpPr txBox="1"/>
          <p:nvPr/>
        </p:nvSpPr>
        <p:spPr>
          <a:xfrm>
            <a:off x="446566" y="3995327"/>
            <a:ext cx="2720163" cy="1569660"/>
          </a:xfrm>
          <a:prstGeom prst="rect">
            <a:avLst/>
          </a:prstGeom>
          <a:noFill/>
        </p:spPr>
        <p:txBody>
          <a:bodyPr wrap="square" rtlCol="0">
            <a:spAutoFit/>
          </a:bodyPr>
          <a:lstStyle/>
          <a:p>
            <a:r>
              <a:rPr lang="en-US" sz="3200" dirty="0">
                <a:solidFill>
                  <a:schemeClr val="bg1"/>
                </a:solidFill>
              </a:rPr>
              <a:t>American Planning Association</a:t>
            </a:r>
          </a:p>
        </p:txBody>
      </p:sp>
    </p:spTree>
    <p:extLst>
      <p:ext uri="{BB962C8B-B14F-4D97-AF65-F5344CB8AC3E}">
        <p14:creationId xmlns:p14="http://schemas.microsoft.com/office/powerpoint/2010/main" val="2262571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6972CB-AACD-7F19-6240-1258F180FB23}"/>
              </a:ext>
            </a:extLst>
          </p:cNvPr>
          <p:cNvSpPr/>
          <p:nvPr/>
        </p:nvSpPr>
        <p:spPr>
          <a:xfrm>
            <a:off x="0" y="0"/>
            <a:ext cx="121920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Adaptation Resources</a:t>
            </a:r>
          </a:p>
        </p:txBody>
      </p:sp>
      <p:sp>
        <p:nvSpPr>
          <p:cNvPr id="4" name="TextBox 3">
            <a:extLst>
              <a:ext uri="{FF2B5EF4-FFF2-40B4-BE49-F238E27FC236}">
                <a16:creationId xmlns:a16="http://schemas.microsoft.com/office/drawing/2014/main" id="{DA52F466-8C2E-9DB2-783C-FCCBAD52B1A2}"/>
              </a:ext>
            </a:extLst>
          </p:cNvPr>
          <p:cNvSpPr txBox="1"/>
          <p:nvPr/>
        </p:nvSpPr>
        <p:spPr>
          <a:xfrm>
            <a:off x="2711302" y="1913861"/>
            <a:ext cx="9207796" cy="3970318"/>
          </a:xfrm>
          <a:prstGeom prst="rect">
            <a:avLst/>
          </a:prstGeom>
          <a:noFill/>
        </p:spPr>
        <p:txBody>
          <a:bodyPr wrap="square" rtlCol="0">
            <a:spAutoFit/>
          </a:bodyPr>
          <a:lstStyle/>
          <a:p>
            <a:r>
              <a:rPr lang="en-US" sz="2800" dirty="0">
                <a:solidFill>
                  <a:schemeClr val="bg1"/>
                </a:solidFill>
                <a:hlinkClick r:id="rId2">
                  <a:extLst>
                    <a:ext uri="{A12FA001-AC4F-418D-AE19-62706E023703}">
                      <ahyp:hlinkClr xmlns:ahyp="http://schemas.microsoft.com/office/drawing/2018/hyperlinkcolor" val="tx"/>
                    </a:ext>
                  </a:extLst>
                </a:hlinkClick>
              </a:rPr>
              <a:t>USDA Forest Service Climate Adaptation Plan</a:t>
            </a:r>
            <a:endParaRPr lang="en-US" sz="2800" dirty="0">
              <a:solidFill>
                <a:schemeClr val="bg1"/>
              </a:solidFill>
            </a:endParaRPr>
          </a:p>
          <a:p>
            <a:endParaRPr lang="en-US" sz="2800" dirty="0">
              <a:solidFill>
                <a:schemeClr val="bg1"/>
              </a:solidFill>
            </a:endParaRPr>
          </a:p>
          <a:p>
            <a:pPr marL="457200" indent="-457200">
              <a:buFont typeface="Arial" panose="020B0604020202020204" pitchFamily="34" charset="0"/>
              <a:buChar char="•"/>
            </a:pPr>
            <a:r>
              <a:rPr lang="en-US" sz="2800" dirty="0">
                <a:solidFill>
                  <a:schemeClr val="bg1"/>
                </a:solidFill>
              </a:rPr>
              <a:t>1d. Prepare for more post-fire landscapes</a:t>
            </a:r>
            <a:endParaRPr lang="en-US" sz="2800" dirty="0">
              <a:solidFill>
                <a:schemeClr val="bg1"/>
              </a:solidFill>
              <a:effectLst/>
            </a:endParaRPr>
          </a:p>
          <a:p>
            <a:pPr marL="457200" indent="-457200">
              <a:buFont typeface="Arial" panose="020B0604020202020204" pitchFamily="34" charset="0"/>
              <a:buChar char="•"/>
            </a:pPr>
            <a:r>
              <a:rPr lang="en-US" sz="2800" dirty="0">
                <a:solidFill>
                  <a:schemeClr val="bg1"/>
                </a:solidFill>
                <a:effectLst/>
              </a:rPr>
              <a:t>2b: Help watersheds adapt to changing conditions, drought, and flooding </a:t>
            </a:r>
          </a:p>
          <a:p>
            <a:pPr marL="457200" indent="-457200">
              <a:buFont typeface="Arial" panose="020B0604020202020204" pitchFamily="34" charset="0"/>
              <a:buChar char="•"/>
            </a:pPr>
            <a:r>
              <a:rPr lang="en-US" sz="2800" dirty="0">
                <a:solidFill>
                  <a:schemeClr val="bg1"/>
                </a:solidFill>
                <a:effectLst/>
              </a:rPr>
              <a:t>2c: Help ecosystems adapt to intensifying disturbances and extreme events </a:t>
            </a:r>
          </a:p>
          <a:p>
            <a:pPr marL="457200" indent="-457200">
              <a:buFont typeface="Arial" panose="020B0604020202020204" pitchFamily="34" charset="0"/>
              <a:buChar char="•"/>
            </a:pPr>
            <a:r>
              <a:rPr lang="en-US" sz="2800" dirty="0">
                <a:solidFill>
                  <a:schemeClr val="bg1"/>
                </a:solidFill>
                <a:effectLst/>
              </a:rPr>
              <a:t>5d: Help communities become fire-adapted as they prepare for climate change </a:t>
            </a:r>
            <a:endParaRPr lang="en-US" sz="2400" dirty="0">
              <a:solidFill>
                <a:schemeClr val="bg1"/>
              </a:solidFill>
            </a:endParaRPr>
          </a:p>
        </p:txBody>
      </p:sp>
      <p:pic>
        <p:nvPicPr>
          <p:cNvPr id="2052" name="Picture 4">
            <a:extLst>
              <a:ext uri="{FF2B5EF4-FFF2-40B4-BE49-F238E27FC236}">
                <a16:creationId xmlns:a16="http://schemas.microsoft.com/office/drawing/2014/main" id="{BB39B17C-28FD-1AB3-9C5F-75EAA09266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247" y="1913861"/>
            <a:ext cx="1874838" cy="2077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759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AA60EB-F863-4A53-6309-95BA4745ABC9}"/>
              </a:ext>
            </a:extLst>
          </p:cNvPr>
          <p:cNvSpPr>
            <a:spLocks noGrp="1"/>
          </p:cNvSpPr>
          <p:nvPr>
            <p:ph type="title"/>
          </p:nvPr>
        </p:nvSpPr>
        <p:spPr>
          <a:xfrm>
            <a:off x="831850" y="1735424"/>
            <a:ext cx="10515600" cy="2852737"/>
          </a:xfrm>
        </p:spPr>
        <p:txBody>
          <a:bodyPr/>
          <a:lstStyle/>
          <a:p>
            <a:pPr algn="ctr"/>
            <a:r>
              <a:rPr lang="en-US" dirty="0">
                <a:solidFill>
                  <a:schemeClr val="bg1"/>
                </a:solidFill>
              </a:rPr>
              <a:t>Thank you!</a:t>
            </a:r>
          </a:p>
        </p:txBody>
      </p:sp>
      <p:pic>
        <p:nvPicPr>
          <p:cNvPr id="6" name="Picture 2">
            <a:extLst>
              <a:ext uri="{FF2B5EF4-FFF2-40B4-BE49-F238E27FC236}">
                <a16:creationId xmlns:a16="http://schemas.microsoft.com/office/drawing/2014/main" id="{82EADC3A-938E-6E3E-69FE-C54C42711A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0" y="4802603"/>
            <a:ext cx="2028668" cy="1972092"/>
          </a:xfrm>
          <a:prstGeom prst="rect">
            <a:avLst/>
          </a:prstGeom>
          <a:noFill/>
        </p:spPr>
      </p:pic>
      <p:pic>
        <p:nvPicPr>
          <p:cNvPr id="9" name="Graphic 8">
            <a:extLst>
              <a:ext uri="{FF2B5EF4-FFF2-40B4-BE49-F238E27FC236}">
                <a16:creationId xmlns:a16="http://schemas.microsoft.com/office/drawing/2014/main" id="{C1B35A49-776E-A5E7-240A-84EEBA90DE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4820" y="5724198"/>
            <a:ext cx="5076670" cy="784880"/>
          </a:xfrm>
          <a:prstGeom prst="rect">
            <a:avLst/>
          </a:prstGeom>
        </p:spPr>
      </p:pic>
      <p:pic>
        <p:nvPicPr>
          <p:cNvPr id="11" name="Picture 10">
            <a:extLst>
              <a:ext uri="{FF2B5EF4-FFF2-40B4-BE49-F238E27FC236}">
                <a16:creationId xmlns:a16="http://schemas.microsoft.com/office/drawing/2014/main" id="{B4FA21C5-0AE2-4CDE-2CDA-AA3A0D4C4F41}"/>
              </a:ext>
            </a:extLst>
          </p:cNvPr>
          <p:cNvPicPr>
            <a:picLocks noChangeAspect="1"/>
          </p:cNvPicPr>
          <p:nvPr/>
        </p:nvPicPr>
        <p:blipFill rotWithShape="1">
          <a:blip r:embed="rId6"/>
          <a:srcRect t="9458" b="49993"/>
          <a:stretch/>
        </p:blipFill>
        <p:spPr>
          <a:xfrm>
            <a:off x="-6350" y="4065"/>
            <a:ext cx="12192000" cy="3293771"/>
          </a:xfrm>
          <a:prstGeom prst="rect">
            <a:avLst/>
          </a:prstGeom>
        </p:spPr>
      </p:pic>
    </p:spTree>
    <p:extLst>
      <p:ext uri="{BB962C8B-B14F-4D97-AF65-F5344CB8AC3E}">
        <p14:creationId xmlns:p14="http://schemas.microsoft.com/office/powerpoint/2010/main" val="827758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6" name="Picture 2" descr="https://dl.boxcloud.com/api/2.0/internal_files/217605354656/versions/229923515808/representations/jpg_paged_2048x2048/content/1.jpg?access_token=1!VXwX3ZXyVI_VjJ08XfMpdbEJG_potA3Eiw8rQjbOAsJAbNewgKBpAGlQJCjXq5XnR0HJjUhN75NDEajt97afOUDIPJh-JxVyvQpO5eh1he8jxd4fCP8jiA14HGbAyC_ZYGg4IoF6iFKnTex-dN84wCjUxNITe8cJFVloRAOAucvLjJqmo2WGsbe9gy8I7j3NXAfkp0FO3vCuEpm8sL68pUVOV-uuna5y2mGaj3lSGpQqn5Kl1Q89M6KwoXlASBsoQRK93V5KSIJbvWMkRi-B22jdvowDTC7ABp9avvws-rvgwj1ISdMJ_-DbnQlHU-Ha4mzkeIUKYJM3TVd_qzkbp0uTIjJzwLdLvBX7YRi8vTz2Vy4WgieDrgBZKlRoDZo_mMbqaov2KtkEDcCL&amp;box_client_name=box-content-preview&amp;box_client_version=1.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1550" y="4232391"/>
            <a:ext cx="3752250" cy="2370807"/>
          </a:xfrm>
          <a:prstGeom prst="rect">
            <a:avLst/>
          </a:prstGeom>
          <a:noFill/>
          <a:ln>
            <a:solidFill>
              <a:srgbClr val="A9A57C"/>
            </a:solidFill>
          </a:ln>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780451" y="1676687"/>
            <a:ext cx="7620000" cy="4800600"/>
          </a:xfrm>
        </p:spPr>
        <p:txBody>
          <a:bodyPr vert="horz" lIns="91440" tIns="45720" rIns="91440" bIns="45720" rtlCol="0" anchor="t">
            <a:normAutofit/>
          </a:bodyPr>
          <a:lstStyle/>
          <a:p>
            <a:r>
              <a:rPr lang="en-US" dirty="0">
                <a:solidFill>
                  <a:schemeClr val="bg1"/>
                </a:solidFill>
              </a:rPr>
              <a:t>Climate change adds a new dimension to community planning efforts</a:t>
            </a:r>
            <a:endParaRPr lang="en-US" dirty="0">
              <a:solidFill>
                <a:schemeClr val="bg1"/>
              </a:solidFill>
              <a:cs typeface="Calibri"/>
            </a:endParaRPr>
          </a:p>
          <a:p>
            <a:pPr lvl="1"/>
            <a:r>
              <a:rPr lang="en-US" dirty="0">
                <a:solidFill>
                  <a:schemeClr val="bg1"/>
                </a:solidFill>
              </a:rPr>
              <a:t>Climate and environment might be quite different the next time a general plan (or sector plan) is written</a:t>
            </a:r>
            <a:endParaRPr lang="en-US" dirty="0">
              <a:solidFill>
                <a:schemeClr val="bg1"/>
              </a:solidFill>
              <a:cs typeface="Calibri"/>
            </a:endParaRPr>
          </a:p>
          <a:p>
            <a:pPr lvl="1"/>
            <a:r>
              <a:rPr lang="en-US" dirty="0">
                <a:solidFill>
                  <a:schemeClr val="bg1"/>
                </a:solidFill>
              </a:rPr>
              <a:t>Communities are already experiencing impacts</a:t>
            </a:r>
            <a:endParaRPr lang="en-US" dirty="0">
              <a:solidFill>
                <a:schemeClr val="bg1"/>
              </a:solidFill>
              <a:cs typeface="Calibri"/>
            </a:endParaRPr>
          </a:p>
          <a:p>
            <a:pPr marL="457200" lvl="1" indent="0">
              <a:buNone/>
            </a:pPr>
            <a:endParaRPr lang="en-US" dirty="0">
              <a:solidFill>
                <a:schemeClr val="bg1"/>
              </a:solidFill>
              <a:cs typeface="Calibri"/>
            </a:endParaRPr>
          </a:p>
          <a:p>
            <a:r>
              <a:rPr lang="en-US" dirty="0">
                <a:solidFill>
                  <a:schemeClr val="bg1"/>
                </a:solidFill>
              </a:rPr>
              <a:t>Most communities </a:t>
            </a:r>
            <a:br>
              <a:rPr lang="en-US" dirty="0">
                <a:solidFill>
                  <a:schemeClr val="bg1"/>
                </a:solidFill>
              </a:rPr>
            </a:br>
            <a:r>
              <a:rPr lang="en-US" dirty="0">
                <a:solidFill>
                  <a:schemeClr val="bg1"/>
                </a:solidFill>
              </a:rPr>
              <a:t>do not have a </a:t>
            </a:r>
            <a:br>
              <a:rPr lang="en-US" dirty="0">
                <a:solidFill>
                  <a:schemeClr val="bg1"/>
                </a:solidFill>
              </a:rPr>
            </a:br>
            <a:r>
              <a:rPr lang="en-US" dirty="0">
                <a:solidFill>
                  <a:schemeClr val="bg1"/>
                </a:solidFill>
              </a:rPr>
              <a:t>climate scientist </a:t>
            </a:r>
            <a:br>
              <a:rPr lang="en-US" dirty="0">
                <a:solidFill>
                  <a:schemeClr val="bg1"/>
                </a:solidFill>
              </a:rPr>
            </a:br>
            <a:r>
              <a:rPr lang="en-US" dirty="0">
                <a:solidFill>
                  <a:schemeClr val="bg1"/>
                </a:solidFill>
              </a:rPr>
              <a:t>on staff (yet)</a:t>
            </a:r>
            <a:endParaRPr lang="en-US" dirty="0">
              <a:solidFill>
                <a:schemeClr val="bg1"/>
              </a:solidFill>
              <a:cs typeface="Calibri"/>
            </a:endParaRPr>
          </a:p>
        </p:txBody>
      </p:sp>
      <p:pic>
        <p:nvPicPr>
          <p:cNvPr id="4" name="Picture 3" descr="CS_average_annual_temp_global_V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8257" y="3882115"/>
            <a:ext cx="3975485" cy="2365036"/>
          </a:xfrm>
          <a:prstGeom prst="rect">
            <a:avLst/>
          </a:prstGeom>
          <a:ln>
            <a:solidFill>
              <a:srgbClr val="A9A57C"/>
            </a:solidFill>
          </a:ln>
        </p:spPr>
      </p:pic>
      <p:pic>
        <p:nvPicPr>
          <p:cNvPr id="5" name="Picture 2" descr="SPM-1_FINAL"/>
          <p:cNvPicPr>
            <a:picLocks noChangeAspect="1" noChangeArrowheads="1"/>
          </p:cNvPicPr>
          <p:nvPr/>
        </p:nvPicPr>
        <p:blipFill>
          <a:blip r:embed="rId5" cstate="print"/>
          <a:srcRect/>
          <a:stretch>
            <a:fillRect/>
          </a:stretch>
        </p:blipFill>
        <p:spPr bwMode="auto">
          <a:xfrm>
            <a:off x="9205587" y="472190"/>
            <a:ext cx="2688157" cy="3977589"/>
          </a:xfrm>
          <a:prstGeom prst="rect">
            <a:avLst/>
          </a:prstGeom>
          <a:noFill/>
          <a:ln>
            <a:solidFill>
              <a:srgbClr val="A9A57C"/>
            </a:solidFill>
          </a:ln>
        </p:spPr>
      </p:pic>
      <p:sp>
        <p:nvSpPr>
          <p:cNvPr id="7" name="Rectangle 6">
            <a:extLst>
              <a:ext uri="{FF2B5EF4-FFF2-40B4-BE49-F238E27FC236}">
                <a16:creationId xmlns:a16="http://schemas.microsoft.com/office/drawing/2014/main" id="{69F89E63-0AEE-4D09-893B-95EDAF5191C3}"/>
              </a:ext>
            </a:extLst>
          </p:cNvPr>
          <p:cNvSpPr/>
          <p:nvPr/>
        </p:nvSpPr>
        <p:spPr>
          <a:xfrm>
            <a:off x="0" y="0"/>
            <a:ext cx="12192000" cy="1143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80451" y="0"/>
            <a:ext cx="10515600" cy="1325563"/>
          </a:xfrm>
        </p:spPr>
        <p:txBody>
          <a:bodyPr/>
          <a:lstStyle/>
          <a:p>
            <a:r>
              <a:rPr lang="en-US" b="1" dirty="0">
                <a:solidFill>
                  <a:schemeClr val="bg1"/>
                </a:solidFill>
              </a:rPr>
              <a:t>Planning for Climate Change</a:t>
            </a:r>
            <a:endParaRPr lang="en-US" b="1" dirty="0">
              <a:solidFill>
                <a:schemeClr val="bg1"/>
              </a:solidFill>
              <a:cs typeface="Calibri Light"/>
            </a:endParaRPr>
          </a:p>
        </p:txBody>
      </p:sp>
    </p:spTree>
    <p:extLst>
      <p:ext uri="{BB962C8B-B14F-4D97-AF65-F5344CB8AC3E}">
        <p14:creationId xmlns:p14="http://schemas.microsoft.com/office/powerpoint/2010/main" val="1391077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4362" y="1575488"/>
            <a:ext cx="3534770" cy="2924234"/>
          </a:xfrm>
        </p:spPr>
        <p:txBody>
          <a:bodyPr anchor="t">
            <a:normAutofit/>
          </a:bodyPr>
          <a:lstStyle/>
          <a:p>
            <a:pPr marL="0" indent="0">
              <a:buNone/>
            </a:pPr>
            <a:r>
              <a:rPr lang="en-US" sz="3200" dirty="0">
                <a:solidFill>
                  <a:schemeClr val="bg1"/>
                </a:solidFill>
              </a:rPr>
              <a:t>Climate information and climate change impacts information tailored to community-level decisions.</a:t>
            </a:r>
            <a:endParaRPr lang="en-US" sz="3200" dirty="0">
              <a:solidFill>
                <a:schemeClr val="bg1"/>
              </a:solidFill>
              <a:cs typeface="Calibri"/>
            </a:endParaRPr>
          </a:p>
          <a:p>
            <a:pPr marL="0" indent="0">
              <a:buNone/>
            </a:pPr>
            <a:endParaRPr lang="en-US" sz="2400" dirty="0">
              <a:cs typeface="Calibri"/>
            </a:endParaRPr>
          </a:p>
        </p:txBody>
      </p:sp>
      <p:pic>
        <p:nvPicPr>
          <p:cNvPr id="5" name="Picture 4"/>
          <p:cNvPicPr>
            <a:picLocks noChangeAspect="1"/>
          </p:cNvPicPr>
          <p:nvPr/>
        </p:nvPicPr>
        <p:blipFill>
          <a:blip r:embed="rId3"/>
          <a:stretch>
            <a:fillRect/>
          </a:stretch>
        </p:blipFill>
        <p:spPr>
          <a:xfrm>
            <a:off x="6143815" y="3664598"/>
            <a:ext cx="4963823" cy="1524118"/>
          </a:xfrm>
          <a:prstGeom prst="rect">
            <a:avLst/>
          </a:prstGeom>
          <a:ln w="57150">
            <a:solidFill>
              <a:schemeClr val="accent1">
                <a:lumMod val="50000"/>
              </a:schemeClr>
            </a:solidFill>
          </a:ln>
        </p:spPr>
      </p:pic>
      <p:pic>
        <p:nvPicPr>
          <p:cNvPr id="7" name="Picture 6"/>
          <p:cNvPicPr>
            <a:picLocks noChangeAspect="1"/>
          </p:cNvPicPr>
          <p:nvPr/>
        </p:nvPicPr>
        <p:blipFill>
          <a:blip r:embed="rId4"/>
          <a:stretch>
            <a:fillRect/>
          </a:stretch>
        </p:blipFill>
        <p:spPr>
          <a:xfrm>
            <a:off x="5641213" y="1375326"/>
            <a:ext cx="3471174" cy="2056946"/>
          </a:xfrm>
          <a:prstGeom prst="rect">
            <a:avLst/>
          </a:prstGeom>
          <a:ln w="57150">
            <a:solidFill>
              <a:schemeClr val="accent1">
                <a:lumMod val="50000"/>
              </a:schemeClr>
            </a:solidFill>
          </a:ln>
        </p:spPr>
      </p:pic>
      <p:pic>
        <p:nvPicPr>
          <p:cNvPr id="6" name="Picture 5"/>
          <p:cNvPicPr>
            <a:picLocks noChangeAspect="1"/>
          </p:cNvPicPr>
          <p:nvPr/>
        </p:nvPicPr>
        <p:blipFill>
          <a:blip r:embed="rId5"/>
          <a:stretch>
            <a:fillRect/>
          </a:stretch>
        </p:blipFill>
        <p:spPr>
          <a:xfrm>
            <a:off x="2382666" y="5634084"/>
            <a:ext cx="9436472" cy="800093"/>
          </a:xfrm>
          <a:prstGeom prst="rect">
            <a:avLst/>
          </a:prstGeom>
          <a:ln w="57150">
            <a:solidFill>
              <a:schemeClr val="accent1">
                <a:lumMod val="50000"/>
              </a:schemeClr>
            </a:solidFill>
          </a:ln>
        </p:spPr>
      </p:pic>
      <p:sp>
        <p:nvSpPr>
          <p:cNvPr id="4" name="Rectangle 3">
            <a:extLst>
              <a:ext uri="{FF2B5EF4-FFF2-40B4-BE49-F238E27FC236}">
                <a16:creationId xmlns:a16="http://schemas.microsoft.com/office/drawing/2014/main" id="{6639FD2D-7399-D194-F9CE-B474CED2B6BC}"/>
              </a:ext>
            </a:extLst>
          </p:cNvPr>
          <p:cNvSpPr/>
          <p:nvPr/>
        </p:nvSpPr>
        <p:spPr>
          <a:xfrm>
            <a:off x="0" y="0"/>
            <a:ext cx="12192000" cy="1143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FF"/>
                </a:solidFill>
              </a:rPr>
              <a:t>Community Climate Profiles</a:t>
            </a:r>
            <a:endParaRPr lang="en-US" sz="3600" dirty="0"/>
          </a:p>
        </p:txBody>
      </p:sp>
    </p:spTree>
    <p:extLst>
      <p:ext uri="{BB962C8B-B14F-4D97-AF65-F5344CB8AC3E}">
        <p14:creationId xmlns:p14="http://schemas.microsoft.com/office/powerpoint/2010/main" val="1985338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EFCB7F-D1A4-F188-6D52-4A2BD5F7329B}"/>
              </a:ext>
            </a:extLst>
          </p:cNvPr>
          <p:cNvPicPr>
            <a:picLocks noChangeAspect="1"/>
          </p:cNvPicPr>
          <p:nvPr/>
        </p:nvPicPr>
        <p:blipFill>
          <a:blip r:embed="rId3"/>
          <a:stretch>
            <a:fillRect/>
          </a:stretch>
        </p:blipFill>
        <p:spPr>
          <a:xfrm>
            <a:off x="838200" y="2835275"/>
            <a:ext cx="2812630" cy="3657600"/>
          </a:xfrm>
          <a:prstGeom prst="rect">
            <a:avLst/>
          </a:prstGeom>
        </p:spPr>
      </p:pic>
      <p:pic>
        <p:nvPicPr>
          <p:cNvPr id="7" name="Picture 6">
            <a:extLst>
              <a:ext uri="{FF2B5EF4-FFF2-40B4-BE49-F238E27FC236}">
                <a16:creationId xmlns:a16="http://schemas.microsoft.com/office/drawing/2014/main" id="{34ED8591-7CA6-F06C-CA2C-2D506B115443}"/>
              </a:ext>
            </a:extLst>
          </p:cNvPr>
          <p:cNvPicPr>
            <a:picLocks noChangeAspect="1"/>
          </p:cNvPicPr>
          <p:nvPr/>
        </p:nvPicPr>
        <p:blipFill>
          <a:blip r:embed="rId4"/>
          <a:stretch>
            <a:fillRect/>
          </a:stretch>
        </p:blipFill>
        <p:spPr>
          <a:xfrm>
            <a:off x="4671237" y="2835275"/>
            <a:ext cx="2849526" cy="3657600"/>
          </a:xfrm>
          <a:prstGeom prst="rect">
            <a:avLst/>
          </a:prstGeom>
        </p:spPr>
      </p:pic>
      <p:pic>
        <p:nvPicPr>
          <p:cNvPr id="11" name="Picture 10">
            <a:extLst>
              <a:ext uri="{FF2B5EF4-FFF2-40B4-BE49-F238E27FC236}">
                <a16:creationId xmlns:a16="http://schemas.microsoft.com/office/drawing/2014/main" id="{6415C022-4E57-872A-CA14-01168671530B}"/>
              </a:ext>
            </a:extLst>
          </p:cNvPr>
          <p:cNvPicPr>
            <a:picLocks noChangeAspect="1"/>
          </p:cNvPicPr>
          <p:nvPr/>
        </p:nvPicPr>
        <p:blipFill>
          <a:blip r:embed="rId5"/>
          <a:stretch>
            <a:fillRect/>
          </a:stretch>
        </p:blipFill>
        <p:spPr>
          <a:xfrm>
            <a:off x="8519766" y="2835275"/>
            <a:ext cx="2834034" cy="3657600"/>
          </a:xfrm>
          <a:prstGeom prst="rect">
            <a:avLst/>
          </a:prstGeom>
        </p:spPr>
      </p:pic>
      <p:pic>
        <p:nvPicPr>
          <p:cNvPr id="13" name="Picture 12">
            <a:extLst>
              <a:ext uri="{FF2B5EF4-FFF2-40B4-BE49-F238E27FC236}">
                <a16:creationId xmlns:a16="http://schemas.microsoft.com/office/drawing/2014/main" id="{F7D8FB24-AC6C-8316-1D36-A18E1D4678A8}"/>
              </a:ext>
            </a:extLst>
          </p:cNvPr>
          <p:cNvPicPr>
            <a:picLocks noChangeAspect="1"/>
          </p:cNvPicPr>
          <p:nvPr/>
        </p:nvPicPr>
        <p:blipFill>
          <a:blip r:embed="rId6"/>
          <a:stretch>
            <a:fillRect/>
          </a:stretch>
        </p:blipFill>
        <p:spPr>
          <a:xfrm>
            <a:off x="6859122" y="1504911"/>
            <a:ext cx="2837374" cy="3657600"/>
          </a:xfrm>
          <a:prstGeom prst="rect">
            <a:avLst/>
          </a:prstGeom>
        </p:spPr>
      </p:pic>
      <p:pic>
        <p:nvPicPr>
          <p:cNvPr id="9" name="Picture 8">
            <a:extLst>
              <a:ext uri="{FF2B5EF4-FFF2-40B4-BE49-F238E27FC236}">
                <a16:creationId xmlns:a16="http://schemas.microsoft.com/office/drawing/2014/main" id="{BD321C14-5F88-9B4E-4DEF-A4385B3021DF}"/>
              </a:ext>
            </a:extLst>
          </p:cNvPr>
          <p:cNvPicPr>
            <a:picLocks noChangeAspect="1"/>
          </p:cNvPicPr>
          <p:nvPr/>
        </p:nvPicPr>
        <p:blipFill>
          <a:blip r:embed="rId7"/>
          <a:stretch>
            <a:fillRect/>
          </a:stretch>
        </p:blipFill>
        <p:spPr>
          <a:xfrm>
            <a:off x="2762413" y="1504911"/>
            <a:ext cx="2818646" cy="3657600"/>
          </a:xfrm>
          <a:prstGeom prst="rect">
            <a:avLst/>
          </a:prstGeom>
        </p:spPr>
      </p:pic>
      <p:sp>
        <p:nvSpPr>
          <p:cNvPr id="3" name="Rectangle 2">
            <a:extLst>
              <a:ext uri="{FF2B5EF4-FFF2-40B4-BE49-F238E27FC236}">
                <a16:creationId xmlns:a16="http://schemas.microsoft.com/office/drawing/2014/main" id="{3018BF11-FB83-FECA-9CC6-72ADB66F221E}"/>
              </a:ext>
            </a:extLst>
          </p:cNvPr>
          <p:cNvSpPr/>
          <p:nvPr/>
        </p:nvSpPr>
        <p:spPr>
          <a:xfrm>
            <a:off x="0" y="0"/>
            <a:ext cx="12192000" cy="1143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FF"/>
                </a:solidFill>
              </a:rPr>
              <a:t>Community Climate Profiles</a:t>
            </a:r>
            <a:endParaRPr lang="en-US" sz="3600" dirty="0"/>
          </a:p>
        </p:txBody>
      </p:sp>
    </p:spTree>
    <p:extLst>
      <p:ext uri="{BB962C8B-B14F-4D97-AF65-F5344CB8AC3E}">
        <p14:creationId xmlns:p14="http://schemas.microsoft.com/office/powerpoint/2010/main" val="851107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7CFD4108-9024-6184-E736-720ECC7ED479}"/>
              </a:ext>
            </a:extLst>
          </p:cNvPr>
          <p:cNvGraphicFramePr>
            <a:graphicFrameLocks noGrp="1"/>
          </p:cNvGraphicFramePr>
          <p:nvPr>
            <p:ph sz="half" idx="1"/>
          </p:nvPr>
        </p:nvGraphicFramePr>
        <p:xfrm>
          <a:off x="838200" y="1690688"/>
          <a:ext cx="1031448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7013891E-78AE-9A0A-87E3-53CD9A83C7A9}"/>
              </a:ext>
            </a:extLst>
          </p:cNvPr>
          <p:cNvSpPr/>
          <p:nvPr/>
        </p:nvSpPr>
        <p:spPr>
          <a:xfrm>
            <a:off x="0" y="0"/>
            <a:ext cx="12192000" cy="1143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FFFF"/>
                </a:solidFill>
              </a:rPr>
              <a:t>Profile Contents</a:t>
            </a:r>
            <a:endParaRPr lang="en-US" sz="4000" dirty="0"/>
          </a:p>
        </p:txBody>
      </p:sp>
    </p:spTree>
    <p:extLst>
      <p:ext uri="{BB962C8B-B14F-4D97-AF65-F5344CB8AC3E}">
        <p14:creationId xmlns:p14="http://schemas.microsoft.com/office/powerpoint/2010/main" val="3748167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9A23EC2-8FC9-1935-2A7F-FBC0C1CEBE37}"/>
              </a:ext>
            </a:extLst>
          </p:cNvPr>
          <p:cNvSpPr>
            <a:spLocks noGrp="1"/>
          </p:cNvSpPr>
          <p:nvPr>
            <p:ph idx="1"/>
          </p:nvPr>
        </p:nvSpPr>
        <p:spPr>
          <a:xfrm>
            <a:off x="448456" y="1508125"/>
            <a:ext cx="9280161" cy="4692937"/>
          </a:xfrm>
        </p:spPr>
        <p:txBody>
          <a:bodyPr vert="horz" lIns="91440" tIns="45720" rIns="91440" bIns="45720" rtlCol="0" anchor="t">
            <a:normAutofit fontScale="92500" lnSpcReduction="20000"/>
          </a:bodyPr>
          <a:lstStyle/>
          <a:p>
            <a:pPr marL="0" indent="0">
              <a:buNone/>
            </a:pPr>
            <a:r>
              <a:rPr lang="en-US" dirty="0">
                <a:solidFill>
                  <a:schemeClr val="bg1"/>
                </a:solidFill>
              </a:rPr>
              <a:t>Community Climate Profiles are intended as </a:t>
            </a:r>
            <a:r>
              <a:rPr lang="en-US" b="1" i="1" dirty="0">
                <a:solidFill>
                  <a:schemeClr val="bg1"/>
                </a:solidFill>
              </a:rPr>
              <a:t>input into a community adaptation planning process</a:t>
            </a:r>
            <a:br>
              <a:rPr lang="en-US" b="1" i="1" dirty="0">
                <a:solidFill>
                  <a:schemeClr val="bg1"/>
                </a:solidFill>
              </a:rPr>
            </a:br>
            <a:endParaRPr lang="en-US" b="1" i="1" dirty="0">
              <a:solidFill>
                <a:schemeClr val="bg1"/>
              </a:solidFill>
              <a:cs typeface="Calibri"/>
            </a:endParaRPr>
          </a:p>
          <a:p>
            <a:pPr marL="0" indent="0">
              <a:buNone/>
            </a:pPr>
            <a:r>
              <a:rPr lang="en-US" dirty="0">
                <a:solidFill>
                  <a:schemeClr val="bg1"/>
                </a:solidFill>
              </a:rPr>
              <a:t>Our goal is to work with communities who have </a:t>
            </a:r>
            <a:r>
              <a:rPr lang="en-US" b="1" i="1" dirty="0">
                <a:solidFill>
                  <a:schemeClr val="bg1"/>
                </a:solidFill>
              </a:rPr>
              <a:t>already committed to adaptation planning</a:t>
            </a:r>
            <a:r>
              <a:rPr lang="en-US" dirty="0">
                <a:solidFill>
                  <a:schemeClr val="bg1"/>
                </a:solidFill>
              </a:rPr>
              <a:t> in order to be a resource</a:t>
            </a:r>
            <a:br>
              <a:rPr lang="en-US" dirty="0">
                <a:solidFill>
                  <a:schemeClr val="bg1"/>
                </a:solidFill>
              </a:rPr>
            </a:br>
            <a:endParaRPr lang="en-US" dirty="0">
              <a:solidFill>
                <a:schemeClr val="bg1"/>
              </a:solidFill>
              <a:cs typeface="Calibri"/>
            </a:endParaRPr>
          </a:p>
          <a:p>
            <a:pPr marL="0" indent="0">
              <a:buNone/>
            </a:pPr>
            <a:r>
              <a:rPr lang="en-US" dirty="0">
                <a:solidFill>
                  <a:schemeClr val="bg1"/>
                </a:solidFill>
              </a:rPr>
              <a:t>We have </a:t>
            </a:r>
            <a:r>
              <a:rPr lang="en-US" b="1" i="1" dirty="0">
                <a:solidFill>
                  <a:schemeClr val="bg1"/>
                </a:solidFill>
              </a:rPr>
              <a:t>limits </a:t>
            </a:r>
            <a:r>
              <a:rPr lang="en-US" dirty="0">
                <a:solidFill>
                  <a:schemeClr val="bg1"/>
                </a:solidFill>
              </a:rPr>
              <a:t>on what we can provide</a:t>
            </a:r>
            <a:endParaRPr lang="en-US" dirty="0">
              <a:solidFill>
                <a:schemeClr val="bg1"/>
              </a:solidFill>
              <a:cs typeface="Calibri"/>
            </a:endParaRPr>
          </a:p>
          <a:p>
            <a:pPr marL="457200" lvl="1" indent="0">
              <a:buNone/>
            </a:pPr>
            <a:r>
              <a:rPr lang="en-US" b="1" i="1" dirty="0">
                <a:solidFill>
                  <a:schemeClr val="bg1"/>
                </a:solidFill>
              </a:rPr>
              <a:t>Scientific limitations</a:t>
            </a:r>
            <a:endParaRPr lang="en-US" b="1" i="1" dirty="0">
              <a:solidFill>
                <a:schemeClr val="bg1"/>
              </a:solidFill>
              <a:cs typeface="Calibri"/>
            </a:endParaRPr>
          </a:p>
          <a:p>
            <a:pPr marL="914400" lvl="2" indent="0">
              <a:buNone/>
            </a:pPr>
            <a:r>
              <a:rPr lang="en-US" dirty="0">
                <a:solidFill>
                  <a:schemeClr val="bg1"/>
                </a:solidFill>
              </a:rPr>
              <a:t>We rely on available (vetted) data and tailor how we scale and present it to be as applicable as possible.</a:t>
            </a:r>
            <a:endParaRPr lang="en-US" dirty="0">
              <a:solidFill>
                <a:schemeClr val="bg1"/>
              </a:solidFill>
              <a:cs typeface="Calibri"/>
            </a:endParaRPr>
          </a:p>
          <a:p>
            <a:pPr marL="457200" lvl="1" indent="0">
              <a:buNone/>
            </a:pPr>
            <a:r>
              <a:rPr lang="en-US" b="1" i="1" dirty="0">
                <a:solidFill>
                  <a:schemeClr val="bg1"/>
                </a:solidFill>
              </a:rPr>
              <a:t>Engagement limitations</a:t>
            </a:r>
            <a:endParaRPr lang="en-US" b="1" i="1" dirty="0">
              <a:solidFill>
                <a:schemeClr val="bg1"/>
              </a:solidFill>
              <a:cs typeface="Calibri"/>
            </a:endParaRPr>
          </a:p>
          <a:p>
            <a:pPr marL="914400" lvl="2" indent="0">
              <a:buNone/>
            </a:pPr>
            <a:r>
              <a:rPr lang="en-US" dirty="0">
                <a:solidFill>
                  <a:schemeClr val="bg1"/>
                </a:solidFill>
              </a:rPr>
              <a:t>Engagement must be driven by the community to be most effective</a:t>
            </a:r>
            <a:endParaRPr lang="en-US" dirty="0">
              <a:solidFill>
                <a:schemeClr val="bg1"/>
              </a:solidFill>
              <a:cs typeface="Calibri"/>
            </a:endParaRPr>
          </a:p>
          <a:p>
            <a:pPr marL="457200" lvl="1" indent="0">
              <a:buNone/>
            </a:pPr>
            <a:r>
              <a:rPr lang="en-US" b="1" i="1" dirty="0">
                <a:solidFill>
                  <a:schemeClr val="bg1"/>
                </a:solidFill>
              </a:rPr>
              <a:t>Ideas and options </a:t>
            </a:r>
            <a:r>
              <a:rPr lang="en-US" dirty="0">
                <a:solidFill>
                  <a:schemeClr val="bg1"/>
                </a:solidFill>
              </a:rPr>
              <a:t>– </a:t>
            </a:r>
            <a:r>
              <a:rPr lang="en-US" i="1" dirty="0">
                <a:solidFill>
                  <a:schemeClr val="bg1"/>
                </a:solidFill>
              </a:rPr>
              <a:t>not recommendations or requirements</a:t>
            </a:r>
            <a:endParaRPr lang="en-US" i="1" dirty="0">
              <a:solidFill>
                <a:schemeClr val="bg1"/>
              </a:solidFill>
              <a:cs typeface="Calibri"/>
            </a:endParaRPr>
          </a:p>
          <a:p>
            <a:pPr marL="914400" lvl="2" indent="0">
              <a:buNone/>
            </a:pPr>
            <a:r>
              <a:rPr lang="en-US" dirty="0">
                <a:solidFill>
                  <a:schemeClr val="bg1"/>
                </a:solidFill>
              </a:rPr>
              <a:t>We cannot tell communities what to do – but we can provide some examples to start conversation</a:t>
            </a:r>
            <a:endParaRPr lang="en-US" dirty="0">
              <a:solidFill>
                <a:schemeClr val="bg1"/>
              </a:solidFill>
              <a:cs typeface="Calibri"/>
            </a:endParaRPr>
          </a:p>
        </p:txBody>
      </p:sp>
      <p:pic>
        <p:nvPicPr>
          <p:cNvPr id="2" name="Picture 2">
            <a:extLst>
              <a:ext uri="{FF2B5EF4-FFF2-40B4-BE49-F238E27FC236}">
                <a16:creationId xmlns:a16="http://schemas.microsoft.com/office/drawing/2014/main" id="{D55A2140-59DC-6B5F-4FCF-BEDA313C6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8617" y="4462947"/>
            <a:ext cx="2163579" cy="21032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339D7C3-BAD3-1061-A21F-D35139F56223}"/>
              </a:ext>
            </a:extLst>
          </p:cNvPr>
          <p:cNvSpPr/>
          <p:nvPr/>
        </p:nvSpPr>
        <p:spPr>
          <a:xfrm>
            <a:off x="0" y="0"/>
            <a:ext cx="12192000" cy="1143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FFFF"/>
                </a:solidFill>
              </a:rPr>
              <a:t>Scope and Scale</a:t>
            </a:r>
            <a:endParaRPr lang="en-US" sz="4000" dirty="0"/>
          </a:p>
        </p:txBody>
      </p:sp>
    </p:spTree>
    <p:extLst>
      <p:ext uri="{BB962C8B-B14F-4D97-AF65-F5344CB8AC3E}">
        <p14:creationId xmlns:p14="http://schemas.microsoft.com/office/powerpoint/2010/main" val="193094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FA269CC-2A9E-F095-9A1C-A46C1167E09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Study Area</a:t>
            </a:r>
          </a:p>
        </p:txBody>
      </p:sp>
      <p:pic>
        <p:nvPicPr>
          <p:cNvPr id="7" name="Content Placeholder 6">
            <a:extLst>
              <a:ext uri="{FF2B5EF4-FFF2-40B4-BE49-F238E27FC236}">
                <a16:creationId xmlns:a16="http://schemas.microsoft.com/office/drawing/2014/main" id="{E7CF43E4-4193-5147-4CAC-B95DDD5367F6}"/>
              </a:ext>
            </a:extLst>
          </p:cNvPr>
          <p:cNvPicPr>
            <a:picLocks noGrp="1" noChangeAspect="1"/>
          </p:cNvPicPr>
          <p:nvPr>
            <p:ph idx="1"/>
          </p:nvPr>
        </p:nvPicPr>
        <p:blipFill>
          <a:blip r:embed="rId3"/>
          <a:stretch>
            <a:fillRect/>
          </a:stretch>
        </p:blipFill>
        <p:spPr>
          <a:xfrm>
            <a:off x="6094568" y="-85759"/>
            <a:ext cx="4555873" cy="7035383"/>
          </a:xfrm>
          <a:prstGeom prst="rect">
            <a:avLst/>
          </a:prstGeom>
        </p:spPr>
      </p:pic>
    </p:spTree>
    <p:extLst>
      <p:ext uri="{BB962C8B-B14F-4D97-AF65-F5344CB8AC3E}">
        <p14:creationId xmlns:p14="http://schemas.microsoft.com/office/powerpoint/2010/main" val="2997666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3292"/>
            <a:lum/>
          </a:blip>
          <a:srcRect/>
          <a:stretch>
            <a:fillRect t="-21000" b="-2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B2D9CC-302E-65A7-5716-A084340703A2}"/>
              </a:ext>
            </a:extLst>
          </p:cNvPr>
          <p:cNvSpPr>
            <a:spLocks noGrp="1"/>
          </p:cNvSpPr>
          <p:nvPr>
            <p:ph type="title"/>
          </p:nvPr>
        </p:nvSpPr>
        <p:spPr>
          <a:xfrm>
            <a:off x="1094044" y="3102641"/>
            <a:ext cx="10515600" cy="2852737"/>
          </a:xfrm>
        </p:spPr>
        <p:txBody>
          <a:bodyPr/>
          <a:lstStyle/>
          <a:p>
            <a:r>
              <a:rPr lang="en-US" dirty="0">
                <a:solidFill>
                  <a:schemeClr val="bg1"/>
                </a:solidFill>
              </a:rPr>
              <a:t>Average Temperatures and Precipitation</a:t>
            </a:r>
            <a:endParaRPr lang="en-US" dirty="0">
              <a:solidFill>
                <a:schemeClr val="bg1"/>
              </a:solidFill>
              <a:cs typeface="Calibri Light"/>
            </a:endParaRPr>
          </a:p>
        </p:txBody>
      </p:sp>
    </p:spTree>
    <p:extLst>
      <p:ext uri="{BB962C8B-B14F-4D97-AF65-F5344CB8AC3E}">
        <p14:creationId xmlns:p14="http://schemas.microsoft.com/office/powerpoint/2010/main" val="11416630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1036</TotalTime>
  <Words>2641</Words>
  <Application>Microsoft Macintosh PowerPoint</Application>
  <PresentationFormat>Widescreen</PresentationFormat>
  <Paragraphs>171</Paragraphs>
  <Slides>28</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Times New Roman</vt:lpstr>
      <vt:lpstr>Office Theme</vt:lpstr>
      <vt:lpstr>Community Climate Profile for the Quad Cities Region of Arizona  Draft Report Summary</vt:lpstr>
      <vt:lpstr>PowerPoint Presentation</vt:lpstr>
      <vt:lpstr>Planning for Climate Change</vt:lpstr>
      <vt:lpstr>PowerPoint Presentation</vt:lpstr>
      <vt:lpstr>PowerPoint Presentation</vt:lpstr>
      <vt:lpstr>PowerPoint Presentation</vt:lpstr>
      <vt:lpstr>PowerPoint Presentation</vt:lpstr>
      <vt:lpstr>Study Area</vt:lpstr>
      <vt:lpstr>Average Temperatures and Precipitation</vt:lpstr>
      <vt:lpstr>Temperatures   Instrumental Record</vt:lpstr>
      <vt:lpstr>Precipitation  Instrumental Record</vt:lpstr>
      <vt:lpstr>PowerPoint Presentation</vt:lpstr>
      <vt:lpstr>PowerPoint Presentation</vt:lpstr>
      <vt:lpstr>Climate Extremes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M. Meadow</dc:creator>
  <cp:lastModifiedBy>Alison M. Meadow</cp:lastModifiedBy>
  <cp:revision>163</cp:revision>
  <cp:lastPrinted>2022-11-28T19:28:58Z</cp:lastPrinted>
  <dcterms:created xsi:type="dcterms:W3CDTF">2022-07-10T20:23:58Z</dcterms:created>
  <dcterms:modified xsi:type="dcterms:W3CDTF">2022-11-30T23:46:36Z</dcterms:modified>
</cp:coreProperties>
</file>