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64" r:id="rId9"/>
    <p:sldId id="265" r:id="rId10"/>
    <p:sldId id="267" r:id="rId11"/>
    <p:sldId id="268" r:id="rId12"/>
    <p:sldId id="271" r:id="rId13"/>
    <p:sldId id="274" r:id="rId14"/>
    <p:sldId id="275" r:id="rId15"/>
    <p:sldId id="276" r:id="rId16"/>
    <p:sldId id="283" r:id="rId17"/>
    <p:sldId id="290" r:id="rId18"/>
  </p:sldIdLst>
  <p:sldSz cx="12192000" cy="6858000"/>
  <p:notesSz cx="6858000" cy="9144000"/>
  <p:embeddedFontLst>
    <p:embeddedFont>
      <p:font typeface="Corbel" panose="020B05030202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codes.iccsafe.org/content/IWUIC2021P1/chapter-5-special-building-construction-regulations&amp;sa=D&amp;source=editors&amp;ust=1704389905315671&amp;usg=AOvVaw3k_TWmwoGk6eX18eBcx6H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4aaf336e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64aaf336e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b0e440a7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Lenders apprehensive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Buyers mortgages + insurance gets you less house</a:t>
            </a:r>
            <a:endParaRPr dirty="0"/>
          </a:p>
        </p:txBody>
      </p:sp>
      <p:sp>
        <p:nvSpPr>
          <p:cNvPr id="207" name="Google Shape;207;g2ab0e440a7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ab0e440a7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g2ab0e440a7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b0e440a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green areas are a summation of communities that have a PPC of 1 to 5.  The boundaries of each graded area are based on the legal fire protection response boundary assigned to a fire department. 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So, for example, in cases where a city provides fire protection within city limits.   the boundary would be the city limits.  In other cases, the boundaries may be based on fire district boundaries etc. 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areas that are red indicate a fire protection response boundary or boundaries, but the fire department isn’t recognized for one reason or another.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2ab0e440a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ab0e440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g2ab0e440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4aaf336e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264aaf336e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b0f8220e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2b0f8220e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ab0e440a7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International Wildland-Urban Interface Code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https://www.google.com/url?q=https://codes.iccsafe.org/content/IWUIC2021P1/chapter-5-special-building-construction-regulations&amp;sa=D&amp;source=editors&amp;ust=1704389905315671&amp;usg=AOvVaw3k_TWmwoGk6eX18eBcx6HT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g2ab0e440a7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4aaf336e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264aaf336e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b0e440a7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b0e440a7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b0e440a7e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 20-384 B/C. Can’t use other states’ loss history that doesn’t happen in AZ. DIFI frowns on OOS data unless it’s relevant. Insurers are trying to stay competitive without going broke.</a:t>
            </a:r>
            <a:endParaRPr dirty="0"/>
          </a:p>
        </p:txBody>
      </p:sp>
      <p:sp>
        <p:nvSpPr>
          <p:cNvPr id="110" name="Google Shape;110;g2ab0e440a7e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3a0b027e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f3a0b027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4aaf336e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64aaf336e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ab7c94ce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Imperfect because of variances in peril, real estate values, </a:t>
            </a:r>
            <a:r>
              <a:rPr lang="en-US"/>
              <a:t>economic conditions</a:t>
            </a:r>
            <a:endParaRPr dirty="0"/>
          </a:p>
        </p:txBody>
      </p:sp>
      <p:sp>
        <p:nvSpPr>
          <p:cNvPr id="151" name="Google Shape;151;g2aab7c94ce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4aaf336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Newer data   HO insurance has actually lagged behind construction costs</a:t>
            </a:r>
            <a:endParaRPr dirty="0"/>
          </a:p>
        </p:txBody>
      </p:sp>
      <p:sp>
        <p:nvSpPr>
          <p:cNvPr id="163" name="Google Shape;163;g264aaf336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ab7c94ce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Increasingly hearing of homeowners forgoing insurance due to high cost.</a:t>
            </a:r>
            <a:endParaRPr dirty="0"/>
          </a:p>
        </p:txBody>
      </p:sp>
      <p:sp>
        <p:nvSpPr>
          <p:cNvPr id="175" name="Google Shape;175;g2aab7c94ce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9C"/>
              </a:buClr>
              <a:buSzPts val="2400"/>
              <a:buNone/>
              <a:defRPr sz="2400">
                <a:solidFill>
                  <a:srgbClr val="888A9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2000"/>
              <a:buNone/>
              <a:defRPr sz="2000">
                <a:solidFill>
                  <a:srgbClr val="888A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800"/>
              <a:buNone/>
              <a:defRPr sz="1800">
                <a:solidFill>
                  <a:srgbClr val="888A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rgbClr val="FFFFFF"/>
            </a:gs>
            <a:gs pos="58999">
              <a:srgbClr val="D2D2D2"/>
            </a:gs>
            <a:gs pos="100000">
              <a:schemeClr val="accent3"/>
            </a:gs>
          </a:gsLst>
          <a:lin ang="162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8435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en-US" sz="6600" b="1"/>
              <a:t>Homeowners Insurance in Arizona</a:t>
            </a:r>
            <a:endParaRPr sz="6600" b="1"/>
          </a:p>
        </p:txBody>
      </p:sp>
      <p:grpSp>
        <p:nvGrpSpPr>
          <p:cNvPr id="85" name="Google Shape;85;p13"/>
          <p:cNvGrpSpPr/>
          <p:nvPr/>
        </p:nvGrpSpPr>
        <p:grpSpPr>
          <a:xfrm>
            <a:off x="1" y="5553852"/>
            <a:ext cx="12192000" cy="1296955"/>
            <a:chOff x="1" y="5553852"/>
            <a:chExt cx="12192000" cy="1296955"/>
          </a:xfrm>
        </p:grpSpPr>
        <p:sp>
          <p:nvSpPr>
            <p:cNvPr id="86" name="Google Shape;86;p13"/>
            <p:cNvSpPr/>
            <p:nvPr/>
          </p:nvSpPr>
          <p:spPr>
            <a:xfrm>
              <a:off x="1" y="5783229"/>
              <a:ext cx="12192000" cy="9144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882742" y="5553852"/>
              <a:ext cx="3309257" cy="1296955"/>
            </a:xfrm>
            <a:prstGeom prst="rect">
              <a:avLst/>
            </a:prstGeom>
            <a:solidFill>
              <a:srgbClr val="1F335A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88" name="Google Shape;88;p13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2907" y="5619944"/>
              <a:ext cx="2828925" cy="10570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en-US"/>
              <a:t>Impacts of Wildfire Risk on Arizona Homeowners</a:t>
            </a:r>
            <a:endParaRPr/>
          </a:p>
        </p:txBody>
      </p:sp>
      <p:grpSp>
        <p:nvGrpSpPr>
          <p:cNvPr id="201" name="Google Shape;201;p24"/>
          <p:cNvGrpSpPr/>
          <p:nvPr/>
        </p:nvGrpSpPr>
        <p:grpSpPr>
          <a:xfrm>
            <a:off x="1" y="5553852"/>
            <a:ext cx="12192041" cy="1296900"/>
            <a:chOff x="1" y="5553852"/>
            <a:chExt cx="12192041" cy="1296900"/>
          </a:xfrm>
        </p:grpSpPr>
        <p:sp>
          <p:nvSpPr>
            <p:cNvPr id="202" name="Google Shape;202;p24"/>
            <p:cNvSpPr/>
            <p:nvPr/>
          </p:nvSpPr>
          <p:spPr>
            <a:xfrm>
              <a:off x="1" y="5783229"/>
              <a:ext cx="12192000" cy="9144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8882742" y="5553852"/>
              <a:ext cx="3309300" cy="1296900"/>
            </a:xfrm>
            <a:prstGeom prst="rect">
              <a:avLst/>
            </a:prstGeom>
            <a:solidFill>
              <a:srgbClr val="1F335A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04" name="Google Shape;204;p24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2907" y="5619944"/>
              <a:ext cx="2828925" cy="10570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 dirty="0"/>
              <a:t>Issues Facing Arizona Homeowners</a:t>
            </a:r>
            <a:endParaRPr dirty="0"/>
          </a:p>
        </p:txBody>
      </p:sp>
      <p:sp>
        <p:nvSpPr>
          <p:cNvPr id="210" name="Google Shape;210;p25"/>
          <p:cNvSpPr/>
          <p:nvPr/>
        </p:nvSpPr>
        <p:spPr>
          <a:xfrm>
            <a:off x="1" y="5783229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3" name="Google Shape;213;p25"/>
          <p:cNvSpPr txBox="1"/>
          <p:nvPr/>
        </p:nvSpPr>
        <p:spPr>
          <a:xfrm>
            <a:off x="1224650" y="1728100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4371450" y="1728100"/>
            <a:ext cx="7606500" cy="3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 b="1" dirty="0"/>
              <a:t>Homeowners insurance premiums are increasing across the state, not just in wildfire-prone areas</a:t>
            </a:r>
            <a:endParaRPr sz="1700" b="1" dirty="0"/>
          </a:p>
          <a:p>
            <a:pPr marL="9144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-US" sz="17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result of a hardening insurance market, i.e. the rates match the risk</a:t>
            </a:r>
            <a:endParaRPr sz="17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➔"/>
            </a:pPr>
            <a:r>
              <a:rPr lang="en-US" sz="17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large insurers may not increase rates as much as small insurers</a:t>
            </a:r>
            <a:endParaRPr sz="17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143000" lvl="3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⤷"/>
            </a:pPr>
            <a:r>
              <a:rPr lang="en-US" sz="17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Are major insurers assuming risk in rural communities or are they leaving it to smaller insurers?</a:t>
            </a:r>
            <a:endParaRPr sz="17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 b="1" dirty="0"/>
              <a:t>The primary issue consumers in wildfire-prone areas are experiencing is being non-renewed by their insurer and then struggling to find coverage</a:t>
            </a:r>
            <a:endParaRPr sz="1700" b="1" dirty="0"/>
          </a:p>
          <a:p>
            <a:pPr marL="9144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-US" sz="17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complaints from consumers and insurance brokers</a:t>
            </a:r>
            <a:endParaRPr sz="17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US" sz="1700" b="1" dirty="0"/>
              <a:t>Limited evidence of insurers leaving Arizona </a:t>
            </a:r>
            <a:endParaRPr sz="1700" b="1" dirty="0"/>
          </a:p>
          <a:p>
            <a:pPr marL="9144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-US" sz="17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one smaller insurer, around $2 million in premiums</a:t>
            </a:r>
            <a:endParaRPr sz="1700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 b="1" dirty="0"/>
              <a:t>Mortgage affordability and availability</a:t>
            </a:r>
            <a:endParaRPr sz="1700" b="1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 b="1" dirty="0"/>
              <a:t>Increased flood risk after wildfires</a:t>
            </a:r>
            <a:endParaRPr sz="1700" b="1" dirty="0"/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50" y="1963225"/>
            <a:ext cx="3906202" cy="293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/>
              <a:t>Wildfire Risk in Arizona</a:t>
            </a:r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1" y="5783229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6" name="Google Shape;246;p28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7" name="Google Shape;247;p28"/>
          <p:cNvSpPr txBox="1"/>
          <p:nvPr/>
        </p:nvSpPr>
        <p:spPr>
          <a:xfrm>
            <a:off x="1224650" y="1728100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582400" y="1728100"/>
            <a:ext cx="7279800" cy="289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●"/>
            </a:pPr>
            <a:r>
              <a:rPr lang="en-US" sz="1890" dirty="0"/>
              <a:t>As of October 2023, 5% of structures in Arizona are at high to extreme risk from wildfire </a:t>
            </a:r>
            <a:endParaRPr sz="1890" dirty="0"/>
          </a:p>
          <a:p>
            <a:pPr marL="457200" lvl="0" indent="-348615" algn="l" rtl="0">
              <a:spcBef>
                <a:spcPts val="1000"/>
              </a:spcBef>
              <a:spcAft>
                <a:spcPts val="0"/>
              </a:spcAft>
              <a:buSzPts val="1890"/>
              <a:buChar char="●"/>
            </a:pPr>
            <a:r>
              <a:rPr lang="en-US" sz="1890" dirty="0"/>
              <a:t>Counties with high concentrations of structures in high to extreme risk zones:</a:t>
            </a:r>
            <a:endParaRPr sz="1890" dirty="0"/>
          </a:p>
          <a:p>
            <a:pPr marL="914400" lvl="1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○"/>
            </a:pPr>
            <a:r>
              <a:rPr lang="en-US" sz="189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Gila - 41%</a:t>
            </a:r>
            <a:endParaRPr sz="189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○"/>
            </a:pPr>
            <a:r>
              <a:rPr lang="en-US" sz="189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Navajo - 33%</a:t>
            </a:r>
            <a:endParaRPr sz="189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○"/>
            </a:pPr>
            <a:r>
              <a:rPr lang="en-US" sz="189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Greenlee - 27%</a:t>
            </a:r>
            <a:endParaRPr sz="189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○"/>
            </a:pPr>
            <a:r>
              <a:rPr lang="en-US" sz="189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Apache - 25%</a:t>
            </a:r>
            <a:endParaRPr sz="189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○"/>
            </a:pPr>
            <a:r>
              <a:rPr lang="en-US" sz="189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Coconino - 22%</a:t>
            </a:r>
            <a:endParaRPr sz="1890" dirty="0"/>
          </a:p>
        </p:txBody>
      </p:sp>
      <p:sp>
        <p:nvSpPr>
          <p:cNvPr id="250" name="Google Shape;250;p28"/>
          <p:cNvSpPr txBox="1"/>
          <p:nvPr/>
        </p:nvSpPr>
        <p:spPr>
          <a:xfrm>
            <a:off x="8740666" y="5129420"/>
            <a:ext cx="116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Source: Verisk</a:t>
            </a:r>
            <a:endParaRPr sz="125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179FB-0037-4BB5-A034-345A6D5759D6}"/>
              </a:ext>
            </a:extLst>
          </p:cNvPr>
          <p:cNvSpPr txBox="1"/>
          <p:nvPr/>
        </p:nvSpPr>
        <p:spPr>
          <a:xfrm>
            <a:off x="808473" y="4992176"/>
            <a:ext cx="6500337" cy="5601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8585" lvl="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90"/>
            </a:pPr>
            <a:r>
              <a:rPr lang="en-US" sz="1600" dirty="0">
                <a:solidFill>
                  <a:srgbClr val="002060"/>
                </a:solidFill>
                <a:latin typeface="Corbel"/>
                <a:sym typeface="Corbel"/>
              </a:rPr>
              <a:t>Legend:</a:t>
            </a:r>
          </a:p>
          <a:p>
            <a:pPr marL="565785" lvl="3">
              <a:buSzPts val="1890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rbel"/>
                <a:ea typeface="Corbel"/>
                <a:cs typeface="Corbel"/>
                <a:sym typeface="Corbel"/>
              </a:rPr>
              <a:t>Green - low risk    </a:t>
            </a:r>
            <a:r>
              <a:rPr lang="en-US" sz="1600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Yellow - moderate risk    </a:t>
            </a:r>
            <a:r>
              <a:rPr lang="en-US" sz="1600" dirty="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Red - high to extreme risk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C1A01-A23C-47C1-B9A0-D27FED924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5" b="94574" l="9958" r="89937">
                        <a14:foregroundMark x1="34945" y1="7528" x2="34945" y2="7528"/>
                        <a14:foregroundMark x1="40254" y1="7719" x2="40254" y2="7719"/>
                        <a14:foregroundMark x1="63022" y1="4776" x2="63022" y2="4776"/>
                        <a14:foregroundMark x1="61780" y1="4203" x2="61780" y2="4203"/>
                        <a14:foregroundMark x1="74274" y1="94574" x2="74274" y2="94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377" y="757324"/>
            <a:ext cx="4932623" cy="40817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/>
              <a:t>Classifying Fire Protection Capabilities</a:t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1" y="5807729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0" name="Google Shape;280;p3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81" name="Google Shape;281;p31"/>
          <p:cNvSpPr txBox="1"/>
          <p:nvPr/>
        </p:nvSpPr>
        <p:spPr>
          <a:xfrm>
            <a:off x="1224650" y="1728100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5034725" y="1946275"/>
            <a:ext cx="6318900" cy="3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1315" algn="l" rtl="0">
              <a:spcBef>
                <a:spcPts val="0"/>
              </a:spcBef>
              <a:spcAft>
                <a:spcPts val="0"/>
              </a:spcAft>
              <a:buSzPts val="2090"/>
              <a:buChar char="●"/>
            </a:pPr>
            <a:r>
              <a:rPr lang="en-US" sz="2090"/>
              <a:t>Insurers commonly use the Insurance Services Organization (ISO) Public Protection Classification (PPC) to determine risk of loss due to fire and price fire insurance </a:t>
            </a:r>
            <a:endParaRPr sz="2090"/>
          </a:p>
          <a:p>
            <a:pPr marL="457200" lvl="0" indent="-361315" algn="l" rtl="0">
              <a:spcBef>
                <a:spcPts val="1000"/>
              </a:spcBef>
              <a:spcAft>
                <a:spcPts val="0"/>
              </a:spcAft>
              <a:buSzPts val="2090"/>
              <a:buChar char="●"/>
            </a:pPr>
            <a:r>
              <a:rPr lang="en-US" sz="2090"/>
              <a:t>Classes range from 1 (best) to 10 (worst) </a:t>
            </a:r>
            <a:endParaRPr sz="2090"/>
          </a:p>
          <a:p>
            <a:pPr marL="457200" lvl="0" indent="-361315" algn="l" rtl="0">
              <a:spcBef>
                <a:spcPts val="1000"/>
              </a:spcBef>
              <a:spcAft>
                <a:spcPts val="0"/>
              </a:spcAft>
              <a:buSzPts val="2090"/>
              <a:buChar char="●"/>
            </a:pPr>
            <a:r>
              <a:rPr lang="en-US" sz="2090"/>
              <a:t>Classes are determined by a community’s fire prevention and suppression capabilities, based on:</a:t>
            </a:r>
            <a:endParaRPr sz="2090"/>
          </a:p>
          <a:p>
            <a:pPr marL="914400" lvl="1" indent="-36131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AutoNum type="arabicPeriod"/>
            </a:pPr>
            <a:r>
              <a:rPr lang="en-US" sz="20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fire departments/districts</a:t>
            </a:r>
            <a:endParaRPr sz="209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6131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AutoNum type="arabicPeriod"/>
            </a:pPr>
            <a:r>
              <a:rPr lang="en-US" sz="20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water resources</a:t>
            </a:r>
            <a:endParaRPr sz="209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6131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AutoNum type="arabicPeriod"/>
            </a:pPr>
            <a:r>
              <a:rPr lang="en-US" sz="20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emergency communications</a:t>
            </a:r>
            <a:endParaRPr sz="209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6131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AutoNum type="arabicPeriod"/>
            </a:pPr>
            <a:r>
              <a:rPr lang="en-US" sz="20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community risk reduction</a:t>
            </a:r>
            <a:endParaRPr sz="2090"/>
          </a:p>
        </p:txBody>
      </p:sp>
      <p:pic>
        <p:nvPicPr>
          <p:cNvPr id="283" name="Google Shape;283;p3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00" y="1690825"/>
            <a:ext cx="3965185" cy="512990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/>
          <p:nvPr/>
        </p:nvSpPr>
        <p:spPr>
          <a:xfrm>
            <a:off x="4547575" y="6345025"/>
            <a:ext cx="3000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Source: Verisk</a:t>
            </a:r>
            <a:endParaRPr sz="12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/>
              <a:t>Arizona Communities by PPC Code</a:t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-46849" y="5796604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2" name="Google Shape;292;p3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3" name="Google Shape;293;p32"/>
          <p:cNvSpPr txBox="1"/>
          <p:nvPr/>
        </p:nvSpPr>
        <p:spPr>
          <a:xfrm>
            <a:off x="1224650" y="1728100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4" name="Google Shape;294;p32"/>
          <p:cNvSpPr txBox="1">
            <a:spLocks noGrp="1"/>
          </p:cNvSpPr>
          <p:nvPr>
            <p:ph type="title"/>
          </p:nvPr>
        </p:nvSpPr>
        <p:spPr>
          <a:xfrm>
            <a:off x="6255575" y="1728100"/>
            <a:ext cx="5098200" cy="3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315" algn="l" rtl="0">
              <a:spcBef>
                <a:spcPts val="0"/>
              </a:spcBef>
              <a:spcAft>
                <a:spcPts val="0"/>
              </a:spcAft>
              <a:buSzPts val="2090"/>
              <a:buChar char="●"/>
            </a:pPr>
            <a:r>
              <a:rPr lang="en-US" sz="2090"/>
              <a:t>38 Arizona communities – those within the jurisdiction of a graded fire department or district – are classified as 8B or worse </a:t>
            </a:r>
            <a:endParaRPr sz="2090"/>
          </a:p>
          <a:p>
            <a:pPr marL="457200" lvl="0" indent="-361315" algn="l" rtl="0">
              <a:spcBef>
                <a:spcPts val="1000"/>
              </a:spcBef>
              <a:spcAft>
                <a:spcPts val="0"/>
              </a:spcAft>
              <a:buSzPts val="2090"/>
              <a:buChar char="●"/>
            </a:pPr>
            <a:r>
              <a:rPr lang="en-US" sz="2090" b="1" i="1"/>
              <a:t>An individual property may have a different classification than that of the community in which it is located</a:t>
            </a:r>
            <a:r>
              <a:rPr lang="en-US" sz="2090"/>
              <a:t> due to distance from a fire station or water source</a:t>
            </a:r>
            <a:endParaRPr sz="2090"/>
          </a:p>
          <a:p>
            <a:pPr marL="457200" lvl="0" indent="-361315" algn="l" rtl="0">
              <a:spcBef>
                <a:spcPts val="1000"/>
              </a:spcBef>
              <a:spcAft>
                <a:spcPts val="1000"/>
              </a:spcAft>
              <a:buSzPts val="2090"/>
              <a:buChar char="●"/>
            </a:pPr>
            <a:r>
              <a:rPr lang="en-US" sz="2090"/>
              <a:t>Insurers typically will not insure homes graded as Class 10</a:t>
            </a:r>
            <a:endParaRPr sz="2090"/>
          </a:p>
        </p:txBody>
      </p:sp>
      <p:pic>
        <p:nvPicPr>
          <p:cNvPr id="295" name="Google Shape;295;p32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01" y="1690825"/>
            <a:ext cx="5673175" cy="386149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/>
        </p:nvSpPr>
        <p:spPr>
          <a:xfrm>
            <a:off x="582400" y="5262350"/>
            <a:ext cx="12741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Source: Verisk</a:t>
            </a:r>
            <a:endParaRPr sz="12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en-US"/>
              <a:t>Examples of Mitigation Measures for Homeowners to Reduce Wildfire Risk</a:t>
            </a:r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091903-BB2F-468B-9F78-88F5DF089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082987"/>
          </a:xfrm>
        </p:spPr>
        <p:txBody>
          <a:bodyPr/>
          <a:lstStyle/>
          <a:p>
            <a:r>
              <a:rPr lang="en-US" dirty="0"/>
              <a:t>Washington: Wildfire Ready Neighbors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California Wildfire Prepared Home -Wildfire Mitigation Program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Utah: Catastrophic Wildfire Reduction Strategy (</a:t>
            </a:r>
            <a:r>
              <a:rPr lang="en-US" dirty="0" err="1">
                <a:solidFill>
                  <a:srgbClr val="002060"/>
                </a:solidFill>
              </a:rPr>
              <a:t>CatFire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302" name="Google Shape;302;p33"/>
          <p:cNvGrpSpPr/>
          <p:nvPr/>
        </p:nvGrpSpPr>
        <p:grpSpPr>
          <a:xfrm>
            <a:off x="1" y="5553852"/>
            <a:ext cx="12192041" cy="1296900"/>
            <a:chOff x="1" y="5553852"/>
            <a:chExt cx="12192041" cy="1296900"/>
          </a:xfrm>
        </p:grpSpPr>
        <p:sp>
          <p:nvSpPr>
            <p:cNvPr id="303" name="Google Shape;303;p33"/>
            <p:cNvSpPr/>
            <p:nvPr/>
          </p:nvSpPr>
          <p:spPr>
            <a:xfrm>
              <a:off x="1" y="5783229"/>
              <a:ext cx="12192000" cy="9144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8882742" y="5553852"/>
              <a:ext cx="3309300" cy="1296900"/>
            </a:xfrm>
            <a:prstGeom prst="rect">
              <a:avLst/>
            </a:prstGeom>
            <a:solidFill>
              <a:srgbClr val="1F335A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305" name="Google Shape;305;p33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2907" y="5619944"/>
              <a:ext cx="2828925" cy="1057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353335-605D-4805-A86B-0B622552A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9144">
            <a:off x="7164858" y="3871507"/>
            <a:ext cx="1782070" cy="2302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24DD9-B1B3-4F9D-99A8-66B7B1B6F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5656">
            <a:off x="920765" y="3873235"/>
            <a:ext cx="1867608" cy="2299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A98D09-10FC-489D-9BCA-AA979480D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540" y="3704963"/>
            <a:ext cx="3454296" cy="1684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5B2E8-9892-4A83-873F-368F82719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457" y="5901772"/>
            <a:ext cx="3454296" cy="6773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en-US" dirty="0"/>
              <a:t>DIFI Suggestions to Mitigate  Risk in Arizona</a:t>
            </a:r>
            <a:endParaRPr dirty="0"/>
          </a:p>
        </p:txBody>
      </p:sp>
      <p:grpSp>
        <p:nvGrpSpPr>
          <p:cNvPr id="380" name="Google Shape;380;p40"/>
          <p:cNvGrpSpPr/>
          <p:nvPr/>
        </p:nvGrpSpPr>
        <p:grpSpPr>
          <a:xfrm>
            <a:off x="1" y="5553852"/>
            <a:ext cx="12192041" cy="1296900"/>
            <a:chOff x="1" y="5553852"/>
            <a:chExt cx="12192041" cy="1296900"/>
          </a:xfrm>
        </p:grpSpPr>
        <p:sp>
          <p:nvSpPr>
            <p:cNvPr id="381" name="Google Shape;381;p40"/>
            <p:cNvSpPr/>
            <p:nvPr/>
          </p:nvSpPr>
          <p:spPr>
            <a:xfrm>
              <a:off x="1" y="5783229"/>
              <a:ext cx="12192000" cy="9144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8882742" y="5553852"/>
              <a:ext cx="3309300" cy="1296900"/>
            </a:xfrm>
            <a:prstGeom prst="rect">
              <a:avLst/>
            </a:prstGeom>
            <a:solidFill>
              <a:srgbClr val="1F335A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383" name="Google Shape;383;p40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2907" y="5619944"/>
              <a:ext cx="2828925" cy="10570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 dirty="0"/>
              <a:t>DIFI’s Actionable Steps</a:t>
            </a:r>
            <a:endParaRPr dirty="0"/>
          </a:p>
        </p:txBody>
      </p:sp>
      <p:sp>
        <p:nvSpPr>
          <p:cNvPr id="452" name="Google Shape;452;p47"/>
          <p:cNvSpPr/>
          <p:nvPr/>
        </p:nvSpPr>
        <p:spPr>
          <a:xfrm>
            <a:off x="1" y="5783229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3" name="Google Shape;453;p47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54" name="Google Shape;454;p47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55" name="Google Shape;455;p47"/>
          <p:cNvSpPr txBox="1"/>
          <p:nvPr/>
        </p:nvSpPr>
        <p:spPr>
          <a:xfrm>
            <a:off x="1224650" y="1728100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2031F-E6F8-4288-A3D4-5DD7A313AA6A}"/>
              </a:ext>
            </a:extLst>
          </p:cNvPr>
          <p:cNvSpPr txBox="1"/>
          <p:nvPr/>
        </p:nvSpPr>
        <p:spPr>
          <a:xfrm>
            <a:off x="838200" y="1690825"/>
            <a:ext cx="10795850" cy="298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Corbel"/>
                <a:sym typeface="Corbel"/>
              </a:rPr>
              <a:t>Decrease severity of risk through public outreach and education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Corbel"/>
                <a:sym typeface="Corbel"/>
              </a:rPr>
              <a:t>Encourage adoption of mitigation initiatives and programs to make communities more resilient to wildfire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Corbel"/>
                <a:sym typeface="Corbel"/>
              </a:rPr>
              <a:t>Work with insurers to recognize mitigation programs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Corbel"/>
                <a:sym typeface="Corbel"/>
              </a:rPr>
              <a:t>Provide resources for homeowners to find coverage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Corbel"/>
                <a:sym typeface="Corbel"/>
              </a:rPr>
              <a:t>Encourage direct consumer-insurer engagement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1524000" y="1923706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en-US" dirty="0"/>
              <a:t>DIFI’s Regulatory Authority over </a:t>
            </a:r>
            <a:br>
              <a:rPr lang="en-US" dirty="0"/>
            </a:br>
            <a:r>
              <a:rPr lang="en-US" dirty="0"/>
              <a:t>Homeowners Insurance</a:t>
            </a:r>
            <a:endParaRPr dirty="0"/>
          </a:p>
        </p:txBody>
      </p:sp>
      <p:grpSp>
        <p:nvGrpSpPr>
          <p:cNvPr id="94" name="Google Shape;94;p14"/>
          <p:cNvGrpSpPr/>
          <p:nvPr/>
        </p:nvGrpSpPr>
        <p:grpSpPr>
          <a:xfrm>
            <a:off x="1" y="5553852"/>
            <a:ext cx="12192041" cy="1296900"/>
            <a:chOff x="1" y="5553852"/>
            <a:chExt cx="12192041" cy="1296900"/>
          </a:xfrm>
        </p:grpSpPr>
        <p:sp>
          <p:nvSpPr>
            <p:cNvPr id="95" name="Google Shape;95;p14"/>
            <p:cNvSpPr/>
            <p:nvPr/>
          </p:nvSpPr>
          <p:spPr>
            <a:xfrm>
              <a:off x="1" y="5783229"/>
              <a:ext cx="12192000" cy="9144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8882742" y="5553852"/>
              <a:ext cx="3309300" cy="1296900"/>
            </a:xfrm>
            <a:prstGeom prst="rect">
              <a:avLst/>
            </a:prstGeom>
            <a:solidFill>
              <a:srgbClr val="1F335A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97" name="Google Shape;97;p14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2907" y="5619944"/>
              <a:ext cx="2828925" cy="10570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838200" y="441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/>
              <a:t>Rate Filing 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1" y="5783229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6" name="Google Shape;106;p15"/>
          <p:cNvSpPr txBox="1"/>
          <p:nvPr/>
        </p:nvSpPr>
        <p:spPr>
          <a:xfrm>
            <a:off x="1152125" y="1690825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582400" y="1690825"/>
            <a:ext cx="10771500" cy="3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-38296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701"/>
              <a:t>In Arizona, insurer rates and rate changes are “Use and File”</a:t>
            </a:r>
            <a:endParaRPr sz="2701"/>
          </a:p>
          <a:p>
            <a:pPr marL="914400" lvl="1" indent="-3829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US" sz="270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Rate changes may be instituted immediately; insurers must file within 30 days</a:t>
            </a:r>
            <a:endParaRPr sz="2701"/>
          </a:p>
          <a:p>
            <a:pPr marL="457200" lvl="0" indent="-382968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701"/>
              <a:t>Rates must </a:t>
            </a:r>
            <a:r>
              <a:rPr lang="en-US" sz="2701" b="1" u="sng"/>
              <a:t>not</a:t>
            </a:r>
            <a:r>
              <a:rPr lang="en-US" sz="2701"/>
              <a:t> be:</a:t>
            </a:r>
            <a:endParaRPr sz="2701"/>
          </a:p>
          <a:p>
            <a:pPr marL="914400" lvl="1" indent="-3829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701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Excessive</a:t>
            </a:r>
            <a:r>
              <a:rPr lang="en-US" sz="270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rates must be competitive</a:t>
            </a:r>
            <a:endParaRPr sz="270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829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701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Inadequate</a:t>
            </a:r>
            <a:r>
              <a:rPr lang="en-US" sz="270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rates must be sufficient to ensure solvency</a:t>
            </a:r>
            <a:endParaRPr sz="270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829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701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Unfairly discriminatory</a:t>
            </a:r>
            <a:r>
              <a:rPr lang="en-US" sz="270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like risks must be rated similarly</a:t>
            </a:r>
            <a:endParaRPr sz="270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296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Char char="●"/>
            </a:pPr>
            <a:r>
              <a:rPr lang="en-US" sz="2701"/>
              <a:t>The homeowners insurance market is currently considered competitive and rates actuarially supported</a:t>
            </a:r>
            <a:endParaRPr sz="2701"/>
          </a:p>
          <a:p>
            <a:pPr marL="1371600" lvl="2" indent="-3829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Char char="➔"/>
            </a:pPr>
            <a:r>
              <a:rPr lang="en-US" sz="270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DIFI has limited authority to disapprove rate filings</a:t>
            </a:r>
            <a:endParaRPr sz="270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/>
              <a:t>Rate-setting Criteria for Insurers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1" y="5783229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1224650" y="1728100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582400" y="1690825"/>
            <a:ext cx="10771500" cy="3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-37090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90"/>
              <a:t>When setting rates an insurer </a:t>
            </a:r>
            <a:r>
              <a:rPr lang="en-US" sz="2490" b="1" u="sng"/>
              <a:t>must</a:t>
            </a:r>
            <a:r>
              <a:rPr lang="en-US" sz="2490"/>
              <a:t> consider:</a:t>
            </a:r>
            <a:endParaRPr sz="2490"/>
          </a:p>
          <a:p>
            <a:pPr marL="914400" lvl="1" indent="-37090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past and prospective loss and expense experience</a:t>
            </a:r>
            <a:endParaRPr sz="249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7090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catastrophe hazards</a:t>
            </a:r>
            <a:endParaRPr sz="249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7090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profit margin and contingencies</a:t>
            </a:r>
            <a:endParaRPr sz="249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7090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investment income</a:t>
            </a:r>
            <a:endParaRPr sz="249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7090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trends within and outside the state</a:t>
            </a:r>
            <a:endParaRPr sz="249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7090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dividends or savings to be returned to policyholders </a:t>
            </a:r>
            <a:endParaRPr sz="249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7090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AutoNum type="arabicPeriod"/>
            </a:pPr>
            <a:r>
              <a:rPr lang="en-US" sz="249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other judgment factors</a:t>
            </a:r>
            <a:endParaRPr sz="249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70903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490" b="1" i="1"/>
              <a:t>Rates</a:t>
            </a:r>
            <a:r>
              <a:rPr lang="en-US" sz="2490" b="1"/>
              <a:t> </a:t>
            </a:r>
            <a:r>
              <a:rPr lang="en-US" sz="2490" b="1" i="1"/>
              <a:t>may be modified for individual risks</a:t>
            </a:r>
            <a:r>
              <a:rPr lang="en-US" sz="2490"/>
              <a:t> in accordance with reasonable standards for measuring variations in hazards (fire models) or expenses</a:t>
            </a:r>
            <a:endParaRPr sz="249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ctrTitle"/>
          </p:nvPr>
        </p:nvSpPr>
        <p:spPr>
          <a:xfrm>
            <a:off x="1048870" y="1740928"/>
            <a:ext cx="10094259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en-US" dirty="0"/>
              <a:t>Homeowners Insurance Trends Nationally and in Arizona</a:t>
            </a:r>
            <a:endParaRPr dirty="0"/>
          </a:p>
        </p:txBody>
      </p:sp>
      <p:grpSp>
        <p:nvGrpSpPr>
          <p:cNvPr id="123" name="Google Shape;123;p17"/>
          <p:cNvGrpSpPr/>
          <p:nvPr/>
        </p:nvGrpSpPr>
        <p:grpSpPr>
          <a:xfrm>
            <a:off x="1" y="5553852"/>
            <a:ext cx="12192041" cy="1296900"/>
            <a:chOff x="1" y="5553852"/>
            <a:chExt cx="12192041" cy="1296900"/>
          </a:xfrm>
        </p:grpSpPr>
        <p:sp>
          <p:nvSpPr>
            <p:cNvPr id="124" name="Google Shape;124;p17"/>
            <p:cNvSpPr/>
            <p:nvPr/>
          </p:nvSpPr>
          <p:spPr>
            <a:xfrm>
              <a:off x="1" y="5783229"/>
              <a:ext cx="12192000" cy="9144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8882742" y="5553852"/>
              <a:ext cx="3309300" cy="1296900"/>
            </a:xfrm>
            <a:prstGeom prst="rect">
              <a:avLst/>
            </a:prstGeom>
            <a:solidFill>
              <a:srgbClr val="1F335A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26" name="Google Shape;126;p17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2907" y="5619944"/>
              <a:ext cx="2828925" cy="10570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/>
              <a:t>Factors Influencing Rates and Availability</a:t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1" y="5783229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5" name="Google Shape;135;p18"/>
          <p:cNvSpPr txBox="1"/>
          <p:nvPr/>
        </p:nvSpPr>
        <p:spPr>
          <a:xfrm>
            <a:off x="1224650" y="1728100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582400" y="1690825"/>
            <a:ext cx="10771500" cy="3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-365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390" b="1" dirty="0"/>
              <a:t>Inflation </a:t>
            </a:r>
            <a:endParaRPr sz="2390" b="1" dirty="0"/>
          </a:p>
          <a:p>
            <a:pPr marL="914400" lvl="1" indent="-365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US" sz="239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increases the cost to replace insured real and personal property; congested supply chains</a:t>
            </a:r>
            <a:endParaRPr sz="239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651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390" b="1" dirty="0"/>
              <a:t>Construction Costs</a:t>
            </a:r>
            <a:endParaRPr sz="2390" b="1" dirty="0"/>
          </a:p>
          <a:p>
            <a:pPr marL="914400" lvl="1" indent="-365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US" sz="239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cost to rebuild a home after a loss</a:t>
            </a:r>
            <a:endParaRPr sz="239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651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390" b="1" dirty="0"/>
              <a:t>Home Values</a:t>
            </a:r>
            <a:endParaRPr sz="2390" b="1" dirty="0"/>
          </a:p>
          <a:p>
            <a:pPr marL="914400" lvl="1" indent="-365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US" sz="239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higher value homes require higher coverage limits</a:t>
            </a:r>
            <a:endParaRPr sz="239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651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390" b="1" dirty="0"/>
              <a:t>Fire Risk (other catastrophes)</a:t>
            </a:r>
            <a:endParaRPr sz="2390" b="1" dirty="0"/>
          </a:p>
          <a:p>
            <a:pPr marL="914400" lvl="1" indent="-365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US" sz="239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adequacy of community to respond to fires; resiliency of the structure to fire </a:t>
            </a:r>
            <a:endParaRPr sz="2390" b="1" dirty="0"/>
          </a:p>
          <a:p>
            <a:pPr marL="457200" lvl="0" indent="-3651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390" b="1" dirty="0"/>
              <a:t>Underwriting Restrictions</a:t>
            </a:r>
            <a:endParaRPr sz="2390" b="1" dirty="0"/>
          </a:p>
          <a:p>
            <a:pPr marL="457200" lvl="0" indent="-3651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390" b="1" dirty="0"/>
              <a:t>Coverage Type, Limits, and Deductibles </a:t>
            </a:r>
            <a:endParaRPr sz="239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/>
              <a:t>Cumulative Average HO-3 Rate Changes	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1" y="5783229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7" name="Google Shape;157;p20"/>
          <p:cNvSpPr txBox="1"/>
          <p:nvPr/>
        </p:nvSpPr>
        <p:spPr>
          <a:xfrm>
            <a:off x="1224650" y="1728100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538700" y="1532775"/>
            <a:ext cx="455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-US" sz="2100" dirty="0"/>
              <a:t>From 2018 to 2021, the average HO-3 rate increased cumulatively by approximately 9% in Arizona, compared to 13% nationally. </a:t>
            </a:r>
            <a:br>
              <a:rPr lang="en-US" sz="2100" dirty="0"/>
            </a:br>
            <a:br>
              <a:rPr lang="en-US" sz="2100" dirty="0"/>
            </a:br>
            <a:br>
              <a:rPr lang="en-US" sz="2100" dirty="0"/>
            </a:br>
            <a:endParaRPr sz="2100" dirty="0"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301" y="1580014"/>
            <a:ext cx="6648146" cy="389381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5475775" y="5373175"/>
            <a:ext cx="255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Source: NAIC, raw data –  unadjusted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E91FC-50CF-4F38-AB2D-B7396A5AB220}"/>
              </a:ext>
            </a:extLst>
          </p:cNvPr>
          <p:cNvSpPr txBox="1"/>
          <p:nvPr/>
        </p:nvSpPr>
        <p:spPr>
          <a:xfrm>
            <a:off x="615869" y="3006561"/>
            <a:ext cx="42609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14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Corbel"/>
                <a:sym typeface="Corbel"/>
              </a:rPr>
              <a:t>The average HO-3 premium does not account for geographic variations in rates within Arizona.</a:t>
            </a:r>
            <a:br>
              <a:rPr lang="en-US" sz="2100" dirty="0">
                <a:solidFill>
                  <a:srgbClr val="002060"/>
                </a:solidFill>
                <a:latin typeface="Corbel"/>
                <a:sym typeface="Corbel"/>
              </a:rPr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817B3-7CE4-44D5-A7BD-BC8E97B7C60C}"/>
              </a:ext>
            </a:extLst>
          </p:cNvPr>
          <p:cNvSpPr txBox="1"/>
          <p:nvPr/>
        </p:nvSpPr>
        <p:spPr>
          <a:xfrm>
            <a:off x="615869" y="4244952"/>
            <a:ext cx="4189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14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Corbel"/>
                <a:sym typeface="Corbel"/>
              </a:rPr>
              <a:t>It is an </a:t>
            </a:r>
            <a:r>
              <a:rPr lang="en-US" sz="2100" b="1" dirty="0">
                <a:solidFill>
                  <a:srgbClr val="002060"/>
                </a:solidFill>
                <a:latin typeface="Corbel"/>
                <a:sym typeface="Corbel"/>
              </a:rPr>
              <a:t>imperfect measure </a:t>
            </a:r>
            <a:r>
              <a:rPr lang="en-US" sz="2100" dirty="0">
                <a:solidFill>
                  <a:srgbClr val="002060"/>
                </a:solidFill>
                <a:latin typeface="Corbel"/>
                <a:sym typeface="Corbel"/>
              </a:rPr>
              <a:t>of the relative price of insurance.</a:t>
            </a:r>
            <a:br>
              <a:rPr lang="en-US" sz="2100" dirty="0">
                <a:solidFill>
                  <a:srgbClr val="002060"/>
                </a:solidFill>
                <a:latin typeface="Corbel"/>
                <a:sym typeface="Corbel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/>
              <a:t>Construction Costs	Increasing Nationally</a:t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1" y="5783229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9" name="Google Shape;169;p21"/>
          <p:cNvSpPr txBox="1"/>
          <p:nvPr/>
        </p:nvSpPr>
        <p:spPr>
          <a:xfrm>
            <a:off x="1224650" y="1728100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7650" y="1728100"/>
            <a:ext cx="5396402" cy="360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838200" y="1690825"/>
            <a:ext cx="5232600" cy="3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9285"/>
              <a:buFont typeface="Corbel"/>
              <a:buChar char="●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Nationally, construction costs have increased over 30% within the last 5 years, adjusted for inflation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797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Char char="●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Average reconstruction costs for residential structures in Arizona increased 6% from September 2022 to September 2023 (Verisk)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797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Char char="●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Construction costs vary based on: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797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Char char="○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type of residence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797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Char char="○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building materials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797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Char char="○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local climate 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797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Char char="○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building codes/regulations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6237650" y="5407950"/>
            <a:ext cx="12225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Source: APCIA</a:t>
            </a:r>
            <a:endParaRPr sz="12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/>
              <a:t>Insurers Leaving States with High Risk of Catastrophic Disasters</a:t>
            </a: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1" y="5783229"/>
            <a:ext cx="12192000" cy="914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8882742" y="5553852"/>
            <a:ext cx="3309300" cy="1296900"/>
          </a:xfrm>
          <a:prstGeom prst="rect">
            <a:avLst/>
          </a:prstGeom>
          <a:solidFill>
            <a:srgbClr val="1F335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38" y="5552329"/>
            <a:ext cx="2880876" cy="122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1" name="Google Shape;181;p22"/>
          <p:cNvSpPr txBox="1"/>
          <p:nvPr/>
        </p:nvSpPr>
        <p:spPr>
          <a:xfrm>
            <a:off x="1224650" y="1728100"/>
            <a:ext cx="1040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582400" y="1946275"/>
            <a:ext cx="10771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-365760" algn="l" rtl="0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-US" sz="2400"/>
              <a:t>Louisiana: many insurers have withdrawn or gone insolvent within the past three years </a:t>
            </a:r>
            <a:endParaRPr sz="2400"/>
          </a:p>
          <a:p>
            <a:pPr marL="457200" lvl="0" indent="-365760" algn="l" rtl="0">
              <a:spcBef>
                <a:spcPts val="1000"/>
              </a:spcBef>
              <a:spcAft>
                <a:spcPts val="0"/>
              </a:spcAft>
              <a:buSzPct val="100000"/>
              <a:buChar char="➔"/>
            </a:pPr>
            <a:r>
              <a:rPr lang="en-US" sz="2400"/>
              <a:t>Florida: many major insurers have withdrawn, leaving small insurers to cover losses</a:t>
            </a:r>
            <a:endParaRPr sz="2400"/>
          </a:p>
          <a:p>
            <a:pPr marL="457200" lvl="0" indent="-365760" algn="l" rtl="0">
              <a:spcBef>
                <a:spcPts val="1000"/>
              </a:spcBef>
              <a:spcAft>
                <a:spcPts val="0"/>
              </a:spcAft>
              <a:buSzPct val="100000"/>
              <a:buChar char="➔"/>
            </a:pPr>
            <a:r>
              <a:rPr lang="en-US" sz="2400"/>
              <a:t>California: many insurers have closed their books or limited writing of new policies</a:t>
            </a:r>
            <a:endParaRPr sz="2400"/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650" y="3576775"/>
            <a:ext cx="6822328" cy="220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1224650" y="5885725"/>
            <a:ext cx="32529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Source: NBC News</a:t>
            </a:r>
            <a:endParaRPr sz="129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fi2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002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1075</Words>
  <Application>Microsoft Office PowerPoint</Application>
  <PresentationFormat>Widescreen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Wingdings</vt:lpstr>
      <vt:lpstr>Arial</vt:lpstr>
      <vt:lpstr>Corbel</vt:lpstr>
      <vt:lpstr>Office Theme</vt:lpstr>
      <vt:lpstr>Homeowners Insurance in Arizona</vt:lpstr>
      <vt:lpstr>DIFI’s Regulatory Authority over  Homeowners Insurance</vt:lpstr>
      <vt:lpstr>Rate Filing </vt:lpstr>
      <vt:lpstr>Rate-setting Criteria for Insurers</vt:lpstr>
      <vt:lpstr>Homeowners Insurance Trends Nationally and in Arizona</vt:lpstr>
      <vt:lpstr>Factors Influencing Rates and Availability</vt:lpstr>
      <vt:lpstr>Cumulative Average HO-3 Rate Changes </vt:lpstr>
      <vt:lpstr>Construction Costs Increasing Nationally</vt:lpstr>
      <vt:lpstr>Insurers Leaving States with High Risk of Catastrophic Disasters</vt:lpstr>
      <vt:lpstr>Impacts of Wildfire Risk on Arizona Homeowners</vt:lpstr>
      <vt:lpstr>Issues Facing Arizona Homeowners</vt:lpstr>
      <vt:lpstr>Wildfire Risk in Arizona</vt:lpstr>
      <vt:lpstr>Classifying Fire Protection Capabilities</vt:lpstr>
      <vt:lpstr>Arizona Communities by PPC Code</vt:lpstr>
      <vt:lpstr>Examples of Mitigation Measures for Homeowners to Reduce Wildfire Risk</vt:lpstr>
      <vt:lpstr> DIFI Suggestions to Mitigate  Risk in Arizona</vt:lpstr>
      <vt:lpstr>DIFI’s Actionable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Homeowners Insurance in Arizona</dc:title>
  <dc:creator>James E Mcguffin</dc:creator>
  <cp:lastModifiedBy>Michael Donovan</cp:lastModifiedBy>
  <cp:revision>39</cp:revision>
  <dcterms:modified xsi:type="dcterms:W3CDTF">2024-03-23T16:08:05Z</dcterms:modified>
</cp:coreProperties>
</file>